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7"/>
  </p:notesMasterIdLst>
  <p:sldIdLst>
    <p:sldId id="258" r:id="rId5"/>
    <p:sldId id="259" r:id="rId6"/>
    <p:sldId id="261" r:id="rId8"/>
    <p:sldId id="262" r:id="rId9"/>
    <p:sldId id="263" r:id="rId10"/>
    <p:sldId id="292" r:id="rId11"/>
    <p:sldId id="291" r:id="rId12"/>
    <p:sldId id="267" r:id="rId13"/>
    <p:sldId id="269" r:id="rId14"/>
    <p:sldId id="270" r:id="rId15"/>
    <p:sldId id="271" r:id="rId16"/>
    <p:sldId id="290" r:id="rId17"/>
    <p:sldId id="272" r:id="rId18"/>
    <p:sldId id="273" r:id="rId19"/>
    <p:sldId id="293" r:id="rId20"/>
    <p:sldId id="275" r:id="rId21"/>
    <p:sldId id="294" r:id="rId22"/>
    <p:sldId id="276" r:id="rId23"/>
    <p:sldId id="295" r:id="rId24"/>
    <p:sldId id="278" r:id="rId25"/>
    <p:sldId id="296" r:id="rId26"/>
    <p:sldId id="279" r:id="rId27"/>
    <p:sldId id="280" r:id="rId28"/>
    <p:sldId id="281" r:id="rId29"/>
    <p:sldId id="284" r:id="rId30"/>
    <p:sldId id="286" r:id="rId31"/>
    <p:sldId id="287" r:id="rId32"/>
    <p:sldId id="289" r:id="rId33"/>
    <p:sldId id="274" r:id="rId34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wenping" initials="" lastIdx="0" clrIdx="0"/>
  <p:cmAuthor id="7" name="1206988966@qq.com" initials="1" lastIdx="0" clrIdx="2"/>
  <p:cmAuthor id="1" name="作者" initials="作" lastIdx="0" clrIdx="1"/>
  <p:cmAuthor id="8" name="姜伟光" initials="姜" lastIdx="0" clrIdx="0"/>
  <p:cmAuthor id="2" name="shen zj" initials="s" lastIdx="0" clrIdx="2"/>
  <p:cmAuthor id="3" name="pc" initials="p" lastIdx="0" clrIdx="0"/>
  <p:cmAuthor id="10" name="86136" initials="8" lastIdx="0" clrIdx="9"/>
  <p:cmAuthor id="4" name="林细尘" initials="林" lastIdx="0" clrIdx="3"/>
  <p:cmAuthor id="5" name="宋洁然" initials="宋" lastIdx="0" clrIdx="1"/>
  <p:cmAuthor id="6" name="ming qiu" initials="m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8"/>
        <p:guide pos="378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gs" Target="tags/tag505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1.png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78.xml"/><Relationship Id="rId7" Type="http://schemas.openxmlformats.org/officeDocument/2006/relationships/image" Target="../media/image3.png"/><Relationship Id="rId6" Type="http://schemas.openxmlformats.org/officeDocument/2006/relationships/tags" Target="../tags/tag77.xml"/><Relationship Id="rId5" Type="http://schemas.openxmlformats.org/officeDocument/2006/relationships/image" Target="../media/image2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1.png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image" Target="../media/image5.png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1.png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image" Target="../media/image7.png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01.xml"/><Relationship Id="rId7" Type="http://schemas.openxmlformats.org/officeDocument/2006/relationships/image" Target="../media/image3.png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image" Target="../media/image1.png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12.xml"/><Relationship Id="rId7" Type="http://schemas.openxmlformats.org/officeDocument/2006/relationships/image" Target="../media/image3.png"/><Relationship Id="rId6" Type="http://schemas.openxmlformats.org/officeDocument/2006/relationships/tags" Target="../tags/tag111.xml"/><Relationship Id="rId5" Type="http://schemas.openxmlformats.org/officeDocument/2006/relationships/image" Target="../media/image2.png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image" Target="../media/image1.png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image" Target="../media/image5.png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image" Target="../media/image1.png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../media/image5.png"/><Relationship Id="rId3" Type="http://schemas.openxmlformats.org/officeDocument/2006/relationships/tags" Target="../tags/tag13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7.xml"/><Relationship Id="rId7" Type="http://schemas.openxmlformats.org/officeDocument/2006/relationships/image" Target="../media/image3.png"/><Relationship Id="rId6" Type="http://schemas.openxmlformats.org/officeDocument/2006/relationships/tags" Target="../tags/tag136.xml"/><Relationship Id="rId5" Type="http://schemas.openxmlformats.org/officeDocument/2006/relationships/image" Target="../media/image2.png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1.png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48.xml"/><Relationship Id="rId7" Type="http://schemas.openxmlformats.org/officeDocument/2006/relationships/image" Target="../media/image3.png"/><Relationship Id="rId6" Type="http://schemas.openxmlformats.org/officeDocument/2006/relationships/tags" Target="../tags/tag147.xml"/><Relationship Id="rId5" Type="http://schemas.openxmlformats.org/officeDocument/2006/relationships/image" Target="../media/image2.png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1.png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58.xml"/><Relationship Id="rId7" Type="http://schemas.openxmlformats.org/officeDocument/2006/relationships/image" Target="../media/image3.png"/><Relationship Id="rId6" Type="http://schemas.openxmlformats.org/officeDocument/2006/relationships/tags" Target="../tags/tag157.xml"/><Relationship Id="rId5" Type="http://schemas.openxmlformats.org/officeDocument/2006/relationships/image" Target="../media/image2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image" Target="../media/image1.png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image" Target="../media/image5.png"/><Relationship Id="rId3" Type="http://schemas.openxmlformats.org/officeDocument/2006/relationships/tags" Target="../tags/tag164.xml"/><Relationship Id="rId2" Type="http://schemas.openxmlformats.org/officeDocument/2006/relationships/image" Target="../media/image1.png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image" Target="../media/image9.png"/><Relationship Id="rId7" Type="http://schemas.openxmlformats.org/officeDocument/2006/relationships/tags" Target="../tags/tag184.xml"/><Relationship Id="rId6" Type="http://schemas.openxmlformats.org/officeDocument/2006/relationships/image" Target="../media/image8.png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image" Target="../media/image1.png"/><Relationship Id="rId18" Type="http://schemas.openxmlformats.org/officeDocument/2006/relationships/tags" Target="../tags/tag192.xml"/><Relationship Id="rId17" Type="http://schemas.openxmlformats.org/officeDocument/2006/relationships/tags" Target="../tags/tag191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image" Target="../media/image11.png"/><Relationship Id="rId12" Type="http://schemas.openxmlformats.org/officeDocument/2006/relationships/tags" Target="../tags/tag187.xml"/><Relationship Id="rId11" Type="http://schemas.openxmlformats.org/officeDocument/2006/relationships/image" Target="../media/image10.png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image" Target="../media/image1.png"/><Relationship Id="rId14" Type="http://schemas.openxmlformats.org/officeDocument/2006/relationships/image" Target="../media/image3.png"/><Relationship Id="rId13" Type="http://schemas.openxmlformats.org/officeDocument/2006/relationships/tags" Target="../tags/tag202.xml"/><Relationship Id="rId12" Type="http://schemas.openxmlformats.org/officeDocument/2006/relationships/image" Target="../media/image4.png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image" Target="../media/image3.png"/><Relationship Id="rId7" Type="http://schemas.openxmlformats.org/officeDocument/2006/relationships/tags" Target="../tags/tag206.xml"/><Relationship Id="rId6" Type="http://schemas.openxmlformats.org/officeDocument/2006/relationships/image" Target="../media/image2.png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image" Target="../media/image1.png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image" Target="../media/image3.png"/><Relationship Id="rId7" Type="http://schemas.openxmlformats.org/officeDocument/2006/relationships/tags" Target="../tags/tag216.xml"/><Relationship Id="rId6" Type="http://schemas.openxmlformats.org/officeDocument/2006/relationships/image" Target="../media/image4.png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image" Target="../media/image1.png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13.png"/><Relationship Id="rId7" Type="http://schemas.openxmlformats.org/officeDocument/2006/relationships/tags" Target="../tags/tag226.xml"/><Relationship Id="rId6" Type="http://schemas.openxmlformats.org/officeDocument/2006/relationships/image" Target="../media/image12.png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image" Target="../media/image1.png"/><Relationship Id="rId16" Type="http://schemas.openxmlformats.org/officeDocument/2006/relationships/tags" Target="../tags/tag234.xml"/><Relationship Id="rId15" Type="http://schemas.openxmlformats.org/officeDocument/2006/relationships/tags" Target="../tags/tag233.xml"/><Relationship Id="rId14" Type="http://schemas.openxmlformats.org/officeDocument/2006/relationships/tags" Target="../tags/tag232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image" Target="../media/image1.png"/><Relationship Id="rId16" Type="http://schemas.openxmlformats.org/officeDocument/2006/relationships/tags" Target="../tags/tag246.xml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image" Target="../media/image3.png"/><Relationship Id="rId12" Type="http://schemas.openxmlformats.org/officeDocument/2006/relationships/tags" Target="../tags/tag243.xml"/><Relationship Id="rId11" Type="http://schemas.openxmlformats.org/officeDocument/2006/relationships/image" Target="../media/image2.png"/><Relationship Id="rId10" Type="http://schemas.openxmlformats.org/officeDocument/2006/relationships/tags" Target="../tags/tag24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image" Target="../media/image1.png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68.xml"/><Relationship Id="rId7" Type="http://schemas.openxmlformats.org/officeDocument/2006/relationships/image" Target="../media/image3.png"/><Relationship Id="rId6" Type="http://schemas.openxmlformats.org/officeDocument/2006/relationships/tags" Target="../tags/tag267.xml"/><Relationship Id="rId5" Type="http://schemas.openxmlformats.org/officeDocument/2006/relationships/image" Target="../media/image2.png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image" Target="../media/image1.png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image" Target="../media/image5.png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image" Target="../media/image1.png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image" Target="../media/image7.png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91.xml"/><Relationship Id="rId7" Type="http://schemas.openxmlformats.org/officeDocument/2006/relationships/image" Target="../media/image3.png"/><Relationship Id="rId6" Type="http://schemas.openxmlformats.org/officeDocument/2006/relationships/tags" Target="../tags/tag290.xml"/><Relationship Id="rId5" Type="http://schemas.openxmlformats.org/officeDocument/2006/relationships/image" Target="../media/image2.png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image" Target="../media/image1.png"/><Relationship Id="rId16" Type="http://schemas.openxmlformats.org/officeDocument/2006/relationships/tags" Target="../tags/tag298.xml"/><Relationship Id="rId15" Type="http://schemas.openxmlformats.org/officeDocument/2006/relationships/tags" Target="../tags/tag297.xml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02.xml"/><Relationship Id="rId7" Type="http://schemas.openxmlformats.org/officeDocument/2006/relationships/image" Target="../media/image3.png"/><Relationship Id="rId6" Type="http://schemas.openxmlformats.org/officeDocument/2006/relationships/tags" Target="../tags/tag301.xml"/><Relationship Id="rId5" Type="http://schemas.openxmlformats.org/officeDocument/2006/relationships/image" Target="../media/image2.png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image" Target="../media/image1.png"/><Relationship Id="rId18" Type="http://schemas.openxmlformats.org/officeDocument/2006/relationships/tags" Target="../tags/tag311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image" Target="../media/image5.png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image" Target="../media/image1.png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image" Target="../media/image5.png"/><Relationship Id="rId3" Type="http://schemas.openxmlformats.org/officeDocument/2006/relationships/tags" Target="../tags/tag32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27.xml"/><Relationship Id="rId7" Type="http://schemas.openxmlformats.org/officeDocument/2006/relationships/image" Target="../media/image3.png"/><Relationship Id="rId6" Type="http://schemas.openxmlformats.org/officeDocument/2006/relationships/tags" Target="../tags/tag326.xml"/><Relationship Id="rId5" Type="http://schemas.openxmlformats.org/officeDocument/2006/relationships/image" Target="../media/image2.png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1.png"/><Relationship Id="rId16" Type="http://schemas.openxmlformats.org/officeDocument/2006/relationships/tags" Target="../tags/tag334.xml"/><Relationship Id="rId15" Type="http://schemas.openxmlformats.org/officeDocument/2006/relationships/tags" Target="../tags/tag333.xml"/><Relationship Id="rId14" Type="http://schemas.openxmlformats.org/officeDocument/2006/relationships/tags" Target="../tags/tag332.xml"/><Relationship Id="rId13" Type="http://schemas.openxmlformats.org/officeDocument/2006/relationships/tags" Target="../tags/tag331.xml"/><Relationship Id="rId12" Type="http://schemas.openxmlformats.org/officeDocument/2006/relationships/tags" Target="../tags/tag330.xml"/><Relationship Id="rId11" Type="http://schemas.openxmlformats.org/officeDocument/2006/relationships/tags" Target="../tags/tag329.xml"/><Relationship Id="rId10" Type="http://schemas.openxmlformats.org/officeDocument/2006/relationships/tags" Target="../tags/tag328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38.xml"/><Relationship Id="rId7" Type="http://schemas.openxmlformats.org/officeDocument/2006/relationships/image" Target="../media/image3.png"/><Relationship Id="rId6" Type="http://schemas.openxmlformats.org/officeDocument/2006/relationships/tags" Target="../tags/tag337.xml"/><Relationship Id="rId5" Type="http://schemas.openxmlformats.org/officeDocument/2006/relationships/image" Target="../media/image2.png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image" Target="../media/image1.png"/><Relationship Id="rId15" Type="http://schemas.openxmlformats.org/officeDocument/2006/relationships/tags" Target="../tags/tag344.xml"/><Relationship Id="rId14" Type="http://schemas.openxmlformats.org/officeDocument/2006/relationships/tags" Target="../tags/tag343.xml"/><Relationship Id="rId13" Type="http://schemas.openxmlformats.org/officeDocument/2006/relationships/tags" Target="../tags/tag342.xml"/><Relationship Id="rId12" Type="http://schemas.openxmlformats.org/officeDocument/2006/relationships/tags" Target="../tags/tag341.xml"/><Relationship Id="rId11" Type="http://schemas.openxmlformats.org/officeDocument/2006/relationships/tags" Target="../tags/tag340.xml"/><Relationship Id="rId10" Type="http://schemas.openxmlformats.org/officeDocument/2006/relationships/tags" Target="../tags/tag339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48.xml"/><Relationship Id="rId7" Type="http://schemas.openxmlformats.org/officeDocument/2006/relationships/image" Target="../media/image3.png"/><Relationship Id="rId6" Type="http://schemas.openxmlformats.org/officeDocument/2006/relationships/tags" Target="../tags/tag347.xml"/><Relationship Id="rId5" Type="http://schemas.openxmlformats.org/officeDocument/2006/relationships/image" Target="../media/image2.png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image" Target="../media/image1.png"/><Relationship Id="rId14" Type="http://schemas.openxmlformats.org/officeDocument/2006/relationships/tags" Target="../tags/tag353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image" Target="../media/image5.png"/><Relationship Id="rId3" Type="http://schemas.openxmlformats.org/officeDocument/2006/relationships/tags" Target="../tags/tag354.xml"/><Relationship Id="rId2" Type="http://schemas.openxmlformats.org/officeDocument/2006/relationships/image" Target="../media/image1.png"/><Relationship Id="rId16" Type="http://schemas.openxmlformats.org/officeDocument/2006/relationships/tags" Target="../tags/tag366.xml"/><Relationship Id="rId15" Type="http://schemas.openxmlformats.org/officeDocument/2006/relationships/tags" Target="../tags/tag365.xml"/><Relationship Id="rId14" Type="http://schemas.openxmlformats.org/officeDocument/2006/relationships/tags" Target="../tags/tag364.xml"/><Relationship Id="rId13" Type="http://schemas.openxmlformats.org/officeDocument/2006/relationships/tags" Target="../tags/tag363.xml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tags" Target="../tags/tag360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75.xml"/><Relationship Id="rId8" Type="http://schemas.openxmlformats.org/officeDocument/2006/relationships/image" Target="../media/image9.png"/><Relationship Id="rId7" Type="http://schemas.openxmlformats.org/officeDocument/2006/relationships/tags" Target="../tags/tag374.xml"/><Relationship Id="rId6" Type="http://schemas.openxmlformats.org/officeDocument/2006/relationships/image" Target="../media/image8.png"/><Relationship Id="rId5" Type="http://schemas.openxmlformats.org/officeDocument/2006/relationships/tags" Target="../tags/tag373.xml"/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image" Target="../media/image1.png"/><Relationship Id="rId18" Type="http://schemas.openxmlformats.org/officeDocument/2006/relationships/tags" Target="../tags/tag382.xml"/><Relationship Id="rId17" Type="http://schemas.openxmlformats.org/officeDocument/2006/relationships/tags" Target="../tags/tag381.xml"/><Relationship Id="rId16" Type="http://schemas.openxmlformats.org/officeDocument/2006/relationships/tags" Target="../tags/tag380.xml"/><Relationship Id="rId15" Type="http://schemas.openxmlformats.org/officeDocument/2006/relationships/tags" Target="../tags/tag379.xml"/><Relationship Id="rId14" Type="http://schemas.openxmlformats.org/officeDocument/2006/relationships/tags" Target="../tags/tag378.xml"/><Relationship Id="rId13" Type="http://schemas.openxmlformats.org/officeDocument/2006/relationships/image" Target="../media/image11.png"/><Relationship Id="rId12" Type="http://schemas.openxmlformats.org/officeDocument/2006/relationships/tags" Target="../tags/tag377.xml"/><Relationship Id="rId11" Type="http://schemas.openxmlformats.org/officeDocument/2006/relationships/image" Target="../media/image10.png"/><Relationship Id="rId10" Type="http://schemas.openxmlformats.org/officeDocument/2006/relationships/tags" Target="../tags/tag376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tags" Target="../tags/tag388.xml"/><Relationship Id="rId7" Type="http://schemas.openxmlformats.org/officeDocument/2006/relationships/tags" Target="../tags/tag387.xml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image" Target="../media/image1.png"/><Relationship Id="rId14" Type="http://schemas.openxmlformats.org/officeDocument/2006/relationships/image" Target="../media/image3.png"/><Relationship Id="rId13" Type="http://schemas.openxmlformats.org/officeDocument/2006/relationships/tags" Target="../tags/tag392.xml"/><Relationship Id="rId12" Type="http://schemas.openxmlformats.org/officeDocument/2006/relationships/image" Target="../media/image4.png"/><Relationship Id="rId11" Type="http://schemas.openxmlformats.org/officeDocument/2006/relationships/tags" Target="../tags/tag391.xml"/><Relationship Id="rId10" Type="http://schemas.openxmlformats.org/officeDocument/2006/relationships/tags" Target="../tags/tag390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image" Target="../media/image3.png"/><Relationship Id="rId7" Type="http://schemas.openxmlformats.org/officeDocument/2006/relationships/tags" Target="../tags/tag396.xml"/><Relationship Id="rId6" Type="http://schemas.openxmlformats.org/officeDocument/2006/relationships/image" Target="../media/image2.png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image" Target="../media/image1.png"/><Relationship Id="rId14" Type="http://schemas.openxmlformats.org/officeDocument/2006/relationships/tags" Target="../tags/tag402.xml"/><Relationship Id="rId13" Type="http://schemas.openxmlformats.org/officeDocument/2006/relationships/tags" Target="../tags/tag401.xml"/><Relationship Id="rId12" Type="http://schemas.openxmlformats.org/officeDocument/2006/relationships/tags" Target="../tags/tag400.xml"/><Relationship Id="rId11" Type="http://schemas.openxmlformats.org/officeDocument/2006/relationships/tags" Target="../tags/tag399.xml"/><Relationship Id="rId10" Type="http://schemas.openxmlformats.org/officeDocument/2006/relationships/tags" Target="../tags/tag398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image" Target="../media/image3.png"/><Relationship Id="rId7" Type="http://schemas.openxmlformats.org/officeDocument/2006/relationships/tags" Target="../tags/tag406.xml"/><Relationship Id="rId6" Type="http://schemas.openxmlformats.org/officeDocument/2006/relationships/image" Target="../media/image4.png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image" Target="../media/image1.png"/><Relationship Id="rId14" Type="http://schemas.openxmlformats.org/officeDocument/2006/relationships/tags" Target="../tags/tag412.xml"/><Relationship Id="rId13" Type="http://schemas.openxmlformats.org/officeDocument/2006/relationships/tags" Target="../tags/tag411.xml"/><Relationship Id="rId12" Type="http://schemas.openxmlformats.org/officeDocument/2006/relationships/tags" Target="../tags/tag410.xml"/><Relationship Id="rId11" Type="http://schemas.openxmlformats.org/officeDocument/2006/relationships/tags" Target="../tags/tag409.xml"/><Relationship Id="rId10" Type="http://schemas.openxmlformats.org/officeDocument/2006/relationships/tags" Target="../tags/tag408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417.xml"/><Relationship Id="rId8" Type="http://schemas.openxmlformats.org/officeDocument/2006/relationships/image" Target="../media/image13.png"/><Relationship Id="rId7" Type="http://schemas.openxmlformats.org/officeDocument/2006/relationships/tags" Target="../tags/tag416.xml"/><Relationship Id="rId6" Type="http://schemas.openxmlformats.org/officeDocument/2006/relationships/image" Target="../media/image12.png"/><Relationship Id="rId5" Type="http://schemas.openxmlformats.org/officeDocument/2006/relationships/tags" Target="../tags/tag415.xml"/><Relationship Id="rId4" Type="http://schemas.openxmlformats.org/officeDocument/2006/relationships/tags" Target="../tags/tag414.xml"/><Relationship Id="rId3" Type="http://schemas.openxmlformats.org/officeDocument/2006/relationships/tags" Target="../tags/tag413.xml"/><Relationship Id="rId2" Type="http://schemas.openxmlformats.org/officeDocument/2006/relationships/image" Target="../media/image1.png"/><Relationship Id="rId16" Type="http://schemas.openxmlformats.org/officeDocument/2006/relationships/tags" Target="../tags/tag424.xml"/><Relationship Id="rId15" Type="http://schemas.openxmlformats.org/officeDocument/2006/relationships/tags" Target="../tags/tag423.xml"/><Relationship Id="rId14" Type="http://schemas.openxmlformats.org/officeDocument/2006/relationships/tags" Target="../tags/tag422.xml"/><Relationship Id="rId13" Type="http://schemas.openxmlformats.org/officeDocument/2006/relationships/tags" Target="../tags/tag421.xml"/><Relationship Id="rId12" Type="http://schemas.openxmlformats.org/officeDocument/2006/relationships/tags" Target="../tags/tag420.xml"/><Relationship Id="rId11" Type="http://schemas.openxmlformats.org/officeDocument/2006/relationships/tags" Target="../tags/tag419.xml"/><Relationship Id="rId10" Type="http://schemas.openxmlformats.org/officeDocument/2006/relationships/tags" Target="../tags/tag418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31.xml"/><Relationship Id="rId8" Type="http://schemas.openxmlformats.org/officeDocument/2006/relationships/tags" Target="../tags/tag430.xml"/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image" Target="../media/image1.png"/><Relationship Id="rId16" Type="http://schemas.openxmlformats.org/officeDocument/2006/relationships/tags" Target="../tags/tag436.xml"/><Relationship Id="rId15" Type="http://schemas.openxmlformats.org/officeDocument/2006/relationships/tags" Target="../tags/tag435.xml"/><Relationship Id="rId14" Type="http://schemas.openxmlformats.org/officeDocument/2006/relationships/tags" Target="../tags/tag434.xml"/><Relationship Id="rId13" Type="http://schemas.openxmlformats.org/officeDocument/2006/relationships/image" Target="../media/image3.png"/><Relationship Id="rId12" Type="http://schemas.openxmlformats.org/officeDocument/2006/relationships/tags" Target="../tags/tag433.xml"/><Relationship Id="rId11" Type="http://schemas.openxmlformats.org/officeDocument/2006/relationships/image" Target="../media/image2.png"/><Relationship Id="rId10" Type="http://schemas.openxmlformats.org/officeDocument/2006/relationships/tags" Target="../tags/tag432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/>
          <p:nvPr userDrawn="1">
            <p:custDataLst>
              <p:tags r:id="rId3"/>
            </p:custDataLst>
          </p:nvPr>
        </p:nvSpPr>
        <p:spPr>
          <a:xfrm>
            <a:off x="-13589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 rot="2700000">
            <a:off x="248348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2"/>
          <p:cNvSpPr/>
          <p:nvPr userDrawn="1">
            <p:custDataLst>
              <p:tags r:id="rId5"/>
            </p:custDataLst>
          </p:nvPr>
        </p:nvSpPr>
        <p:spPr>
          <a:xfrm rot="10800000">
            <a:off x="9667875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矩形 13"/>
          <p:cNvSpPr/>
          <p:nvPr userDrawn="1">
            <p:custDataLst>
              <p:tags r:id="rId6"/>
            </p:custDataLst>
          </p:nvPr>
        </p:nvSpPr>
        <p:spPr>
          <a:xfrm rot="13500000">
            <a:off x="9602470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5276424" y="5847455"/>
            <a:ext cx="1643063" cy="458459"/>
          </a:xfrm>
        </p:spPr>
        <p:txBody>
          <a:bodyPr lIns="90000" tIns="46800" rIns="90000" bIns="46800" anchor="ctr"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794455" y="2061300"/>
            <a:ext cx="6603090" cy="186204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1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794455" y="3995173"/>
            <a:ext cx="6603090" cy="802139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" name="矩形 2"/>
          <p:cNvSpPr/>
          <p:nvPr userDrawn="1">
            <p:custDataLst>
              <p:tags r:id="rId13"/>
            </p:custDataLst>
          </p:nvPr>
        </p:nvSpPr>
        <p:spPr>
          <a:xfrm>
            <a:off x="-14986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 userDrawn="1">
            <p:custDataLst>
              <p:tags r:id="rId14"/>
            </p:custDataLst>
          </p:nvPr>
        </p:nvSpPr>
        <p:spPr>
          <a:xfrm rot="2700000">
            <a:off x="246951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7"/>
            </p:custDataLst>
          </p:nvPr>
        </p:nvGrpSpPr>
        <p:grpSpPr>
          <a:xfrm>
            <a:off x="2506345" y="854392"/>
            <a:ext cx="7179310" cy="5149215"/>
            <a:chOff x="4195" y="1968"/>
            <a:chExt cx="9569" cy="6863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1212" y="4008"/>
              <a:ext cx="2552" cy="11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4195" y="5639"/>
              <a:ext cx="2915" cy="1358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任意多边形: 形状 12"/>
            <p:cNvSpPr/>
            <p:nvPr userDrawn="1">
              <p:custDataLst>
                <p:tags r:id="rId12"/>
              </p:custDataLst>
            </p:nvPr>
          </p:nvSpPr>
          <p:spPr>
            <a:xfrm>
              <a:off x="5756" y="1968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3"/>
              </p:custDataLst>
            </p:nvPr>
          </p:nvSpPr>
          <p:spPr>
            <a:xfrm rot="10800000">
              <a:off x="6224" y="5397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 userDrawn="1">
            <p:custDataLst>
              <p:tags r:id="rId14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4831141" y="1460500"/>
            <a:ext cx="690470" cy="3924300"/>
          </a:xfrm>
        </p:spPr>
        <p:txBody>
          <a:bodyPr vert="eaVert" lIns="90000" tIns="46800" rIns="90000" bIns="46800" anchor="t" anchorCtr="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5" name="图片 14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2" name="组合 11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7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9" name="图片 18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6" name="组合 15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>
            <p:custDataLst>
              <p:tags r:id="rId5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7"/>
            </p:custDataLst>
          </p:nvPr>
        </p:nvGrpSpPr>
        <p:grpSpPr>
          <a:xfrm>
            <a:off x="-148228" y="3359604"/>
            <a:ext cx="12488455" cy="131122"/>
            <a:chOff x="-135794" y="3359604"/>
            <a:chExt cx="12488455" cy="131122"/>
          </a:xfrm>
        </p:grpSpPr>
        <p:grpSp>
          <p:nvGrpSpPr>
            <p:cNvPr id="11" name="组合 10"/>
            <p:cNvGrpSpPr/>
            <p:nvPr/>
          </p:nvGrpSpPr>
          <p:grpSpPr>
            <a:xfrm>
              <a:off x="-135794" y="3359604"/>
              <a:ext cx="2750359" cy="131122"/>
              <a:chOff x="-2382" y="3188417"/>
              <a:chExt cx="2750359" cy="131122"/>
            </a:xfrm>
          </p:grpSpPr>
          <p:sp>
            <p:nvSpPr>
              <p:cNvPr id="15" name="矩形 2"/>
              <p:cNvSpPr/>
              <p:nvPr>
                <p:custDataLst>
                  <p:tags r:id="rId8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>
                <p:custDataLst>
                  <p:tags r:id="rId9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10800000">
              <a:off x="9602302" y="3359604"/>
              <a:ext cx="2750359" cy="131122"/>
              <a:chOff x="-2382" y="3188417"/>
              <a:chExt cx="2750359" cy="131122"/>
            </a:xfrm>
          </p:grpSpPr>
          <p:sp>
            <p:nvSpPr>
              <p:cNvPr id="13" name="矩形 2"/>
              <p:cNvSpPr/>
              <p:nvPr>
                <p:custDataLst>
                  <p:tags r:id="rId10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>
                <p:custDataLst>
                  <p:tags r:id="rId11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/>
          <p:cNvSpPr txBox="1"/>
          <p:nvPr userDrawn="1">
            <p:custDataLst>
              <p:tags r:id="rId12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2782021" y="2497976"/>
            <a:ext cx="6603090" cy="1862047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15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 rot="0">
            <a:off x="9720580" y="396240"/>
            <a:ext cx="2039620" cy="662305"/>
            <a:chOff x="9814560" y="164465"/>
            <a:chExt cx="2192655" cy="711835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 rot="0">
            <a:off x="451485" y="5736590"/>
            <a:ext cx="2088515" cy="736600"/>
            <a:chOff x="184785" y="5835650"/>
            <a:chExt cx="2512695" cy="88646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10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4"/>
            </p:custDataLst>
          </p:nvPr>
        </p:nvGrpSpPr>
        <p:grpSpPr>
          <a:xfrm>
            <a:off x="9814560" y="164465"/>
            <a:ext cx="2192655" cy="711835"/>
            <a:chOff x="9814560" y="164465"/>
            <a:chExt cx="2192655" cy="711835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4"/>
            </p:custDataLst>
          </p:nvPr>
        </p:nvGrpSpPr>
        <p:grpSpPr>
          <a:xfrm>
            <a:off x="10229388" y="115976"/>
            <a:ext cx="1853370" cy="601688"/>
            <a:chOff x="9814560" y="164465"/>
            <a:chExt cx="2192655" cy="711835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rot="5400000">
            <a:off x="10570210" y="3072765"/>
            <a:ext cx="2192655" cy="711835"/>
            <a:chOff x="9814560" y="164465"/>
            <a:chExt cx="2192655" cy="71183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" name="组合 14"/>
          <p:cNvGrpSpPr/>
          <p:nvPr userDrawn="1">
            <p:custDataLst>
              <p:tags r:id="rId14"/>
            </p:custDataLst>
          </p:nvPr>
        </p:nvGrpSpPr>
        <p:grpSpPr>
          <a:xfrm rot="5400000" flipH="1" flipV="1">
            <a:off x="-613410" y="3073400"/>
            <a:ext cx="2192655" cy="711835"/>
            <a:chOff x="9814560" y="164465"/>
            <a:chExt cx="2192655" cy="711835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16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/>
          <p:nvPr userDrawn="1">
            <p:custDataLst>
              <p:tags r:id="rId3"/>
            </p:custDataLst>
          </p:nvPr>
        </p:nvSpPr>
        <p:spPr>
          <a:xfrm>
            <a:off x="-13589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 rot="2700000">
            <a:off x="248348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 userDrawn="1">
            <p:custDataLst>
              <p:tags r:id="rId5"/>
            </p:custDataLst>
          </p:nvPr>
        </p:nvSpPr>
        <p:spPr>
          <a:xfrm rot="10800000">
            <a:off x="9667875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>
            <p:custDataLst>
              <p:tags r:id="rId6"/>
            </p:custDataLst>
          </p:nvPr>
        </p:nvSpPr>
        <p:spPr>
          <a:xfrm rot="13500000">
            <a:off x="9602470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5276424" y="5847455"/>
            <a:ext cx="1643063" cy="458459"/>
          </a:xfrm>
        </p:spPr>
        <p:txBody>
          <a:bodyPr lIns="90000" tIns="46800" rIns="90000" bIns="46800" anchor="ctr"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794455" y="2061300"/>
            <a:ext cx="6603090" cy="186204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1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794455" y="3995173"/>
            <a:ext cx="6603090" cy="802139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" name="矩形 2"/>
          <p:cNvSpPr/>
          <p:nvPr userDrawn="1">
            <p:custDataLst>
              <p:tags r:id="rId13"/>
            </p:custDataLst>
          </p:nvPr>
        </p:nvSpPr>
        <p:spPr>
          <a:xfrm>
            <a:off x="-14986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14"/>
            </p:custDataLst>
          </p:nvPr>
        </p:nvSpPr>
        <p:spPr>
          <a:xfrm rot="2700000">
            <a:off x="246951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7"/>
            </p:custDataLst>
          </p:nvPr>
        </p:nvGrpSpPr>
        <p:grpSpPr>
          <a:xfrm>
            <a:off x="2506345" y="854392"/>
            <a:ext cx="7179310" cy="5149215"/>
            <a:chOff x="4195" y="1968"/>
            <a:chExt cx="9569" cy="6863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1212" y="4008"/>
              <a:ext cx="2552" cy="11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4195" y="5639"/>
              <a:ext cx="2915" cy="1358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任意多边形: 形状 12"/>
            <p:cNvSpPr/>
            <p:nvPr userDrawn="1">
              <p:custDataLst>
                <p:tags r:id="rId12"/>
              </p:custDataLst>
            </p:nvPr>
          </p:nvSpPr>
          <p:spPr>
            <a:xfrm>
              <a:off x="5756" y="1968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3"/>
              </p:custDataLst>
            </p:nvPr>
          </p:nvSpPr>
          <p:spPr>
            <a:xfrm rot="10800000">
              <a:off x="6224" y="5397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 userDrawn="1">
            <p:custDataLst>
              <p:tags r:id="rId14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4831141" y="1460500"/>
            <a:ext cx="690470" cy="3924300"/>
          </a:xfrm>
        </p:spPr>
        <p:txBody>
          <a:bodyPr vert="eaVert" lIns="90000" tIns="46800" rIns="90000" bIns="46800" anchor="t" anchorCtr="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5" name="图片 14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2" name="组合 11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7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9" name="图片 18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6" name="组合 15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>
            <p:custDataLst>
              <p:tags r:id="rId5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7"/>
            </p:custDataLst>
          </p:nvPr>
        </p:nvGrpSpPr>
        <p:grpSpPr>
          <a:xfrm>
            <a:off x="-148228" y="3359604"/>
            <a:ext cx="12488455" cy="131122"/>
            <a:chOff x="-135794" y="3359604"/>
            <a:chExt cx="12488455" cy="131122"/>
          </a:xfrm>
        </p:grpSpPr>
        <p:grpSp>
          <p:nvGrpSpPr>
            <p:cNvPr id="11" name="组合 10"/>
            <p:cNvGrpSpPr/>
            <p:nvPr/>
          </p:nvGrpSpPr>
          <p:grpSpPr>
            <a:xfrm>
              <a:off x="-135794" y="3359604"/>
              <a:ext cx="2750359" cy="131122"/>
              <a:chOff x="-2382" y="3188417"/>
              <a:chExt cx="2750359" cy="131122"/>
            </a:xfrm>
          </p:grpSpPr>
          <p:sp>
            <p:nvSpPr>
              <p:cNvPr id="15" name="矩形 2"/>
              <p:cNvSpPr/>
              <p:nvPr>
                <p:custDataLst>
                  <p:tags r:id="rId8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>
                <p:custDataLst>
                  <p:tags r:id="rId9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10800000">
              <a:off x="9602302" y="3359604"/>
              <a:ext cx="2750359" cy="131122"/>
              <a:chOff x="-2382" y="3188417"/>
              <a:chExt cx="2750359" cy="131122"/>
            </a:xfrm>
          </p:grpSpPr>
          <p:sp>
            <p:nvSpPr>
              <p:cNvPr id="13" name="矩形 2"/>
              <p:cNvSpPr/>
              <p:nvPr>
                <p:custDataLst>
                  <p:tags r:id="rId10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>
                <p:custDataLst>
                  <p:tags r:id="rId11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/>
          <p:cNvSpPr txBox="1"/>
          <p:nvPr userDrawn="1">
            <p:custDataLst>
              <p:tags r:id="rId12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2782021" y="2497976"/>
            <a:ext cx="6603090" cy="1862047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15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 rot="0">
            <a:off x="9720580" y="396240"/>
            <a:ext cx="2039620" cy="662305"/>
            <a:chOff x="9814560" y="164465"/>
            <a:chExt cx="2192655" cy="711835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 rot="0">
            <a:off x="451485" y="5736590"/>
            <a:ext cx="2088515" cy="736600"/>
            <a:chOff x="184785" y="5835650"/>
            <a:chExt cx="2512695" cy="88646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10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4"/>
            </p:custDataLst>
          </p:nvPr>
        </p:nvGrpSpPr>
        <p:grpSpPr>
          <a:xfrm>
            <a:off x="9814560" y="164465"/>
            <a:ext cx="2192655" cy="711835"/>
            <a:chOff x="9814560" y="164465"/>
            <a:chExt cx="2192655" cy="711835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4"/>
            </p:custDataLst>
          </p:nvPr>
        </p:nvGrpSpPr>
        <p:grpSpPr>
          <a:xfrm>
            <a:off x="10229388" y="115976"/>
            <a:ext cx="1853370" cy="601688"/>
            <a:chOff x="9814560" y="164465"/>
            <a:chExt cx="2192655" cy="711835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rot="5400000">
            <a:off x="10570210" y="3072765"/>
            <a:ext cx="2192655" cy="711835"/>
            <a:chOff x="9814560" y="164465"/>
            <a:chExt cx="2192655" cy="71183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" name="组合 14"/>
          <p:cNvGrpSpPr/>
          <p:nvPr userDrawn="1">
            <p:custDataLst>
              <p:tags r:id="rId14"/>
            </p:custDataLst>
          </p:nvPr>
        </p:nvGrpSpPr>
        <p:grpSpPr>
          <a:xfrm rot="5400000" flipH="1" flipV="1">
            <a:off x="-613410" y="3073400"/>
            <a:ext cx="2192655" cy="711835"/>
            <a:chOff x="9814560" y="164465"/>
            <a:chExt cx="2192655" cy="711835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16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635" y="0"/>
            <a:ext cx="12188825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04"/>
          <p:cNvSpPr>
            <a:spLocks noGrp="1"/>
          </p:cNvSpPr>
          <p:nvPr>
            <p:ph type="body" sz="quarter" idx="11" hasCustomPrompt="1"/>
          </p:nvPr>
        </p:nvSpPr>
        <p:spPr>
          <a:xfrm>
            <a:off x="307396" y="319579"/>
            <a:ext cx="6433669" cy="5160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3D507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请在此处添加标题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47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7" Type="http://schemas.openxmlformats.org/officeDocument/2006/relationships/theme" Target="../theme/theme3.xml"/><Relationship Id="rId26" Type="http://schemas.openxmlformats.org/officeDocument/2006/relationships/tags" Target="../tags/tag442.xml"/><Relationship Id="rId25" Type="http://schemas.openxmlformats.org/officeDocument/2006/relationships/tags" Target="../tags/tag441.xml"/><Relationship Id="rId24" Type="http://schemas.openxmlformats.org/officeDocument/2006/relationships/tags" Target="../tags/tag440.xml"/><Relationship Id="rId23" Type="http://schemas.openxmlformats.org/officeDocument/2006/relationships/tags" Target="../tags/tag439.xml"/><Relationship Id="rId22" Type="http://schemas.openxmlformats.org/officeDocument/2006/relationships/tags" Target="../tags/tag438.xml"/><Relationship Id="rId21" Type="http://schemas.openxmlformats.org/officeDocument/2006/relationships/tags" Target="../tags/tag437.xml"/><Relationship Id="rId20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43.xml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78.xml"/><Relationship Id="rId2" Type="http://schemas.openxmlformats.org/officeDocument/2006/relationships/tags" Target="../tags/tag477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479.xml"/><Relationship Id="rId4" Type="http://schemas.openxmlformats.org/officeDocument/2006/relationships/image" Target="../media/image28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6.xml"/><Relationship Id="rId4" Type="http://schemas.openxmlformats.org/officeDocument/2006/relationships/tags" Target="../tags/tag481.xml"/><Relationship Id="rId3" Type="http://schemas.openxmlformats.org/officeDocument/2006/relationships/image" Target="../media/image29.png"/><Relationship Id="rId2" Type="http://schemas.openxmlformats.org/officeDocument/2006/relationships/tags" Target="../tags/tag480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82.xml"/><Relationship Id="rId2" Type="http://schemas.openxmlformats.org/officeDocument/2006/relationships/image" Target="../media/image30.jpe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83.xml"/><Relationship Id="rId2" Type="http://schemas.openxmlformats.org/officeDocument/2006/relationships/image" Target="../media/image31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6.xml"/><Relationship Id="rId4" Type="http://schemas.openxmlformats.org/officeDocument/2006/relationships/tags" Target="../tags/tag485.xml"/><Relationship Id="rId3" Type="http://schemas.openxmlformats.org/officeDocument/2006/relationships/tags" Target="../tags/tag484.xml"/><Relationship Id="rId2" Type="http://schemas.openxmlformats.org/officeDocument/2006/relationships/slide" Target="slide29.xml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86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87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88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89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36.xml"/><Relationship Id="rId12" Type="http://schemas.openxmlformats.org/officeDocument/2006/relationships/tags" Target="../tags/tag450.xml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tags" Target="../tags/tag4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90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494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tags" Target="../tags/tag493.xml"/><Relationship Id="rId4" Type="http://schemas.openxmlformats.org/officeDocument/2006/relationships/tags" Target="../tags/tag492.xml"/><Relationship Id="rId3" Type="http://schemas.openxmlformats.org/officeDocument/2006/relationships/image" Target="../media/image33.png"/><Relationship Id="rId2" Type="http://schemas.openxmlformats.org/officeDocument/2006/relationships/tags" Target="../tags/tag491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95.xml"/><Relationship Id="rId2" Type="http://schemas.openxmlformats.org/officeDocument/2006/relationships/image" Target="../media/image36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6.xml"/><Relationship Id="rId4" Type="http://schemas.openxmlformats.org/officeDocument/2006/relationships/tags" Target="../tags/tag497.xml"/><Relationship Id="rId3" Type="http://schemas.openxmlformats.org/officeDocument/2006/relationships/image" Target="../media/image38.jpeg"/><Relationship Id="rId2" Type="http://schemas.openxmlformats.org/officeDocument/2006/relationships/tags" Target="../tags/tag496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500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501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502.xml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503.xml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6.xml"/><Relationship Id="rId4" Type="http://schemas.openxmlformats.org/officeDocument/2006/relationships/tags" Target="../tags/tag504.xml"/><Relationship Id="rId3" Type="http://schemas.openxmlformats.org/officeDocument/2006/relationships/image" Target="../media/image46.jpeg"/><Relationship Id="rId2" Type="http://schemas.openxmlformats.org/officeDocument/2006/relationships/slide" Target="slide15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45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.svg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image" Target="../media/image24.png"/><Relationship Id="rId2" Type="http://schemas.openxmlformats.org/officeDocument/2006/relationships/tags" Target="../tags/tag452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55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65.xml"/><Relationship Id="rId8" Type="http://schemas.openxmlformats.org/officeDocument/2006/relationships/tags" Target="../tags/tag464.xml"/><Relationship Id="rId7" Type="http://schemas.openxmlformats.org/officeDocument/2006/relationships/tags" Target="../tags/tag463.xml"/><Relationship Id="rId6" Type="http://schemas.openxmlformats.org/officeDocument/2006/relationships/tags" Target="../tags/tag462.xml"/><Relationship Id="rId5" Type="http://schemas.openxmlformats.org/officeDocument/2006/relationships/tags" Target="../tags/tag461.xml"/><Relationship Id="rId4" Type="http://schemas.openxmlformats.org/officeDocument/2006/relationships/tags" Target="../tags/tag460.xml"/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9" Type="http://schemas.openxmlformats.org/officeDocument/2006/relationships/slideLayout" Target="../slideLayouts/slideLayout36.xml"/><Relationship Id="rId18" Type="http://schemas.openxmlformats.org/officeDocument/2006/relationships/tags" Target="../tags/tag474.xml"/><Relationship Id="rId17" Type="http://schemas.openxmlformats.org/officeDocument/2006/relationships/tags" Target="../tags/tag473.xml"/><Relationship Id="rId16" Type="http://schemas.openxmlformats.org/officeDocument/2006/relationships/tags" Target="../tags/tag472.xml"/><Relationship Id="rId15" Type="http://schemas.openxmlformats.org/officeDocument/2006/relationships/tags" Target="../tags/tag471.xml"/><Relationship Id="rId14" Type="http://schemas.openxmlformats.org/officeDocument/2006/relationships/tags" Target="../tags/tag470.xml"/><Relationship Id="rId13" Type="http://schemas.openxmlformats.org/officeDocument/2006/relationships/tags" Target="../tags/tag469.xml"/><Relationship Id="rId12" Type="http://schemas.openxmlformats.org/officeDocument/2006/relationships/tags" Target="../tags/tag468.xml"/><Relationship Id="rId11" Type="http://schemas.openxmlformats.org/officeDocument/2006/relationships/tags" Target="../tags/tag467.xml"/><Relationship Id="rId10" Type="http://schemas.openxmlformats.org/officeDocument/2006/relationships/tags" Target="../tags/tag466.xml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75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476.xml"/><Relationship Id="rId2" Type="http://schemas.openxmlformats.org/officeDocument/2006/relationships/image" Target="../media/image25.jpe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996440"/>
            <a:ext cx="12185650" cy="2298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0"/>
            <a:ext cx="1222375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（二）制度建设</a:t>
            </a:r>
            <a:endParaRPr lang="en-US" altLang="zh-CN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101028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985520"/>
            <a:ext cx="3577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明朝政治何变？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7000" y="1495425"/>
            <a:ext cx="689102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3960"/>
              </a:lnSpc>
            </a:pP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、设立内阁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96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）特点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graphicFrame>
        <p:nvGraphicFramePr>
          <p:cNvPr id="15362" name="表格 15361"/>
          <p:cNvGraphicFramePr/>
          <p:nvPr>
            <p:custDataLst>
              <p:tags r:id="rId2"/>
            </p:custDataLst>
          </p:nvPr>
        </p:nvGraphicFramePr>
        <p:xfrm>
          <a:off x="127000" y="2626995"/>
          <a:ext cx="11889105" cy="399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13510"/>
                <a:gridCol w="2169795"/>
                <a:gridCol w="4286250"/>
                <a:gridCol w="4019550"/>
              </a:tblGrid>
              <a:tr h="508635">
                <a:tc>
                  <a:txBody>
                    <a:bodyPr/>
                    <a:p>
                      <a:pPr lvl="0"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比较项目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宰相制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内阁制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lvl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相同点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  <a:tc gridSpan="3">
                  <a:txBody>
                    <a:bodyPr/>
                    <a:p>
                      <a:pPr lvl="0"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  <a:tc hMerge="1">
                  <a:tcPr marT="45715" marB="45715" anchor="ctr" anchorCtr="0"/>
                </a:tc>
                <a:tc hMerge="1">
                  <a:tcPr marT="45715" marB="45715" anchor="ctr" anchorCtr="0"/>
                </a:tc>
              </a:tr>
              <a:tr h="611505">
                <a:tc rowSpan="4">
                  <a:txBody>
                    <a:bodyPr/>
                    <a:p>
                      <a:pPr lvl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不同点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权力来源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T="45715" marB="45715" anchor="ctr" anchorCtr="0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</a:tr>
              <a:tr h="695960">
                <a:tc vMerge="1">
                  <a:tcPr marT="45715" marB="45715" anchor="ctr" anchorCtr="0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任免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</a:tr>
              <a:tr h="610870">
                <a:tc vMerge="1">
                  <a:tcPr marT="45715" marB="45715" anchor="ctr" anchorCtr="0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职权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/>
                </a:tc>
              </a:tr>
              <a:tr h="610870">
                <a:tc vMerge="1">
                  <a:tcPr marT="45715" marB="45715" anchor="ctr" anchorCtr="0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对君权影响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  <a:tc>
                  <a:txBody>
                    <a:bodyPr/>
                    <a:lstStyle>
                      <a:lvl1pPr marL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45720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2pPr>
                      <a:lvl3pPr marL="914400" lvl="2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3pPr>
                      <a:lvl4pPr marL="1371600" lvl="3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4pPr>
                      <a:lvl5pPr marL="1828800" lvl="4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Tx/>
                        <a:buNone/>
                        <a:defRPr sz="1800" b="0" i="0" u="non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T="45715" marB="45715" anchor="ctr" anchorCtr="0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75740" y="3165475"/>
            <a:ext cx="107156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职责都是辅助皇帝处理全国政务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71570" y="3782060"/>
            <a:ext cx="44303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制度赋予、法定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01965" y="3782060"/>
            <a:ext cx="40894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皇帝个人信任、非法定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71570" y="5095240"/>
            <a:ext cx="443039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None/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参与决策国家大事，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lvl="0" algn="ctr">
              <a:buNone/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拥有一定的决定权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01330" y="5310505"/>
            <a:ext cx="40900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咨询机构，无决定权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71570" y="4488180"/>
            <a:ext cx="44303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经皇帝与大臣商议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01965" y="4488180"/>
            <a:ext cx="40894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直接由皇帝决定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70935" y="6048375"/>
            <a:ext cx="44303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一定程度上制约君权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02600" y="6048375"/>
            <a:ext cx="40894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不能制约君权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8" grpId="0"/>
      <p:bldP spid="18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7" grpId="0"/>
      <p:bldP spid="2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0"/>
            <a:ext cx="1222375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（二）制度建设</a:t>
            </a:r>
            <a:endParaRPr lang="en-US" altLang="zh-CN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101028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985520"/>
            <a:ext cx="3577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明朝政治何变？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8775" y="1507490"/>
            <a:ext cx="113398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eaLnBrk="0" fontAlgn="auto" hangingPunct="0"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“正常情况下，一切内外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奏章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由文书房登录后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交司礼监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由掌印太监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转呈皇帝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。皇帝阅后再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逆行送内阁票拟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。票拟之后，再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返行文书房、司礼监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，再经掌印太监之手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呈皇帝审定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。果系妥当，则令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秉笔太监照内阁票拟批行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，否则，再下内阁重拟。”</a:t>
            </a:r>
            <a:r>
              <a:rPr lang="en-US" alt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—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</a:t>
            </a:r>
            <a:r>
              <a:rPr lang="en-US" alt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监阁共理与相权游离</a:t>
            </a:r>
            <a:r>
              <a:rPr lang="en-US" alt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en-US" altLang="zh-CN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6" b="94286" l="9892" r="89892">
                        <a14:backgroundMark x1="49032" y1="21513" x2="14839" y2="42353"/>
                        <a14:backgroundMark x1="37849" y1="43866" x2="16344" y2="61849"/>
                        <a14:backgroundMark x1="24086" y1="24874" x2="26667" y2="33950"/>
                        <a14:backgroundMark x1="27527" y1="17815" x2="45161" y2="23193"/>
                        <a14:backgroundMark x1="50753" y1="19328" x2="76989" y2="26891"/>
                        <a14:backgroundMark x1="80430" y1="27059" x2="87957" y2="45546"/>
                        <a14:backgroundMark x1="73763" y1="36471" x2="78495" y2="55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06" t="32802" r="7764" b="6619"/>
          <a:stretch>
            <a:fillRect/>
          </a:stretch>
        </p:blipFill>
        <p:spPr>
          <a:xfrm>
            <a:off x="1844675" y="4017010"/>
            <a:ext cx="2613660" cy="25063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530" y="4705985"/>
            <a:ext cx="5386705" cy="12611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0"/>
            <a:ext cx="1222375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（二）制度建设</a:t>
            </a:r>
            <a:endParaRPr lang="en-US" altLang="zh-CN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101028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985520"/>
            <a:ext cx="3577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明朝政治何变？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715" y="1507490"/>
            <a:ext cx="1099312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、宦官专权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）原因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800" b="1">
                <a:solidFill>
                  <a:schemeClr val="tx1"/>
                </a:solidFill>
                <a:latin typeface="Calibri" panose="020F0502020204030204" charset="0"/>
                <a:ea typeface="仿宋" panose="02010609060101010101" charset="-122"/>
                <a:cs typeface="仿宋" panose="02010609060101010101" charset="-122"/>
                <a:sym typeface="+mn-ea"/>
              </a:rPr>
              <a:t>           宦官比内阁更多地得到皇帝信任</a:t>
            </a:r>
            <a:endParaRPr lang="en-US" altLang="zh-CN" sz="2800" b="1">
              <a:solidFill>
                <a:schemeClr val="tx1"/>
              </a:solidFill>
              <a:latin typeface="Calibri" panose="020F0502020204030204" charset="0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）表现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 </a:t>
            </a:r>
            <a:r>
              <a:rPr lang="en-US" altLang="zh-CN" sz="2800" b="1">
                <a:solidFill>
                  <a:schemeClr val="tx1"/>
                </a:solidFill>
                <a:latin typeface="Calibri" panose="020F0502020204030204" charset="0"/>
                <a:ea typeface="仿宋" panose="02010609060101010101" charset="-122"/>
                <a:cs typeface="仿宋" panose="02010609060101010101" charset="-122"/>
                <a:sym typeface="+mn-ea"/>
              </a:rPr>
              <a:t>①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司礼监获得了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协助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甚至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代理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皇帝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批红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的权力；</a:t>
            </a:r>
            <a:endParaRPr lang="en-US" altLang="zh-CN" sz="2800" b="1">
              <a:latin typeface="Calibri" panose="020F0502020204030204" charset="0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78890" y="3855085"/>
            <a:ext cx="5876925" cy="24263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79525" y="6281420"/>
            <a:ext cx="5876290" cy="46037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司礼监、内阁大学士，内外相维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endParaRPr lang="en-US" altLang="zh-CN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0"/>
            <a:ext cx="1222375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（二）制度建设</a:t>
            </a:r>
            <a:endParaRPr lang="en-US" altLang="zh-CN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101028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985520"/>
            <a:ext cx="3577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明朝政治何变？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3985" y="1495425"/>
            <a:ext cx="11566525" cy="4912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、宦官专权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）原因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）表现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②负责提督东厂，控制锦衣卫，对官民的言行进行</a:t>
            </a:r>
            <a:r>
              <a:rPr lang="en-US" alt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监视、侦查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</a:t>
            </a:r>
            <a:endParaRPr lang="en-US" altLang="zh-CN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有权</a:t>
            </a:r>
            <a:r>
              <a:rPr lang="en-US" alt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逮捕、施刑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。</a:t>
            </a:r>
            <a:endParaRPr lang="en-US" altLang="zh-CN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）实质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宦官无法制约皇权，必须依附于皇权，实质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是专制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皇权的强化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）影响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政治日益黑暗，社会矛盾加剧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7823200" y="4401820"/>
            <a:ext cx="1541780" cy="2013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Text Box 11"/>
          <p:cNvSpPr>
            <a:spLocks noChangeArrowheads="1"/>
          </p:cNvSpPr>
          <p:nvPr/>
        </p:nvSpPr>
        <p:spPr bwMode="auto">
          <a:xfrm>
            <a:off x="7506970" y="6415405"/>
            <a:ext cx="2040255" cy="398780"/>
          </a:xfrm>
          <a:prstGeom prst="rect">
            <a:avLst/>
          </a:prstGeom>
          <a:solidFill>
            <a:srgbClr val="FFFFFF">
              <a:alpha val="69000"/>
            </a:srgbClr>
          </a:solidFill>
          <a:ln w="9525" algn="ctr">
            <a:noFill/>
            <a:miter lim="800000"/>
          </a:ln>
        </p:spPr>
        <p:txBody>
          <a:bodyPr wrap="square" lIns="45720" rIns="45720">
            <a:spAutoFit/>
          </a:bodyPr>
          <a:p>
            <a:pPr algn="ctr"/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sym typeface="黑体" panose="02010609060101010101" charset="-122"/>
              </a:rPr>
              <a:t>魏忠贤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sym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64980" y="3885565"/>
            <a:ext cx="282702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dk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宦官权势达到极点，作威作福，党羽遍全国，自称九千岁，任意诛杀异己，忠良遇害者甚多。后明思宗治其十大罪，自知时日无多，自缢而亡。</a:t>
            </a:r>
            <a:endParaRPr lang="zh-CN" altLang="en-US" sz="2400" b="1">
              <a:solidFill>
                <a:schemeClr val="dk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2" grpId="0"/>
      <p:bldP spid="1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0"/>
            <a:ext cx="1222375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（二）制度建设</a:t>
            </a:r>
            <a:endParaRPr lang="en-US" altLang="zh-CN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101028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450"/>
            <a:ext cx="12198350" cy="584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3610" y="2795905"/>
            <a:ext cx="1886585" cy="4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废除宰相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3610" y="3842385"/>
            <a:ext cx="1886585" cy="4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设立内阁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3610" y="4888865"/>
            <a:ext cx="1886585" cy="4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重用宦官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右大括号 10"/>
          <p:cNvSpPr/>
          <p:nvPr/>
        </p:nvSpPr>
        <p:spPr>
          <a:xfrm>
            <a:off x="3265170" y="3015615"/>
            <a:ext cx="76200" cy="228917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36035" y="4023995"/>
            <a:ext cx="1886585" cy="4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皇权强化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38390" y="4297680"/>
            <a:ext cx="4478655" cy="13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indent="0">
              <a:buNone/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危机：官僚机构对皇权的调节能力削弱，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易导致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政治黑暗，封建制度走向衰落。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6082665" y="4120515"/>
            <a:ext cx="995680" cy="229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438390" y="2458720"/>
            <a:ext cx="4478655" cy="13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indent="0">
              <a:buNone/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变化：专制皇权发展到新高度，有利于加强君主对全国的有效统治。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2" grpId="0" bldLvl="0" animBg="1"/>
      <p:bldP spid="8" grpId="0" animBg="1"/>
      <p:bldP spid="8" grpId="1" animBg="1"/>
      <p:bldP spid="11" grpId="0" animBg="1"/>
      <p:bldP spid="11" grpId="1" animBg="1"/>
      <p:bldP spid="15" grpId="0" animBg="1"/>
      <p:bldP spid="15" grpId="1" animBg="1"/>
      <p:bldP spid="16" grpId="0" bldLvl="0" animBg="1"/>
      <p:bldP spid="16" grpId="1" animBg="1"/>
      <p:bldP spid="14" grpId="0" animBg="1"/>
      <p:bldP spid="1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5882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（一）官方：郑和下西洋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97853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8145" y="1438910"/>
            <a:ext cx="11039475" cy="4051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ts val="386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、时间：</a:t>
            </a: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15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世纪前期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86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  <a:hlinkClick r:id="rId2" action="ppaction://hlinksldjump"/>
              </a:rPr>
              <a:t>2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  <a:hlinkClick r:id="rId2" action="ppaction://hlinksldjump"/>
              </a:rPr>
              <a:t>、概况：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86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先后</a:t>
            </a:r>
            <a:r>
              <a:rPr kumimoji="1"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七下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西洋，访问</a:t>
            </a:r>
            <a:r>
              <a:rPr kumimoji="1"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亚非30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多个国家和地区，最远达到</a:t>
            </a:r>
            <a:r>
              <a:rPr kumimoji="1"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非洲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东海岸和红海沿岸。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86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、特点：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86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时间长、规模大、范围广、领先世界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86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、目的：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86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耀兵异域，示中国富强（</a:t>
            </a:r>
            <a:r>
              <a:rPr kumimoji="1"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宣扬国威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634365" y="6026150"/>
            <a:ext cx="5772785" cy="4603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 spc="15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政治目的大于经济目的</a:t>
            </a:r>
            <a:endParaRPr lang="zh-CN" altLang="en-US" sz="2400" b="1" spc="15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5080" y="463550"/>
            <a:ext cx="5882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（一）官方：郑和下西洋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97853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4170" y="1438910"/>
            <a:ext cx="518350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5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、影响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978535"/>
            <a:ext cx="7329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如何看待明朝统治者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下西洋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政策的变化？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315" y="2439035"/>
            <a:ext cx="1090676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en-US" sz="28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    </a:t>
            </a:r>
            <a:r>
              <a:rPr sz="28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郑和的出海确实是种奢侈的冒险，除了声势浩荡并带回奇谈异闻外，</a:t>
            </a:r>
            <a:r>
              <a:rPr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几乎没有产生什么商业利益</a:t>
            </a:r>
            <a:r>
              <a:rPr sz="28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。士大夫强烈反对，甚至在史书中也只是轻轻一笔带过而已。 </a:t>
            </a:r>
            <a:r>
              <a:rPr lang="en-US" sz="28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    </a:t>
            </a:r>
            <a:r>
              <a:rPr sz="28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——费正清《中国：传统与变迁》</a:t>
            </a:r>
            <a:endParaRPr sz="2800" b="1">
              <a:latin typeface="楷体" panose="02010609060101010101" charset="-122"/>
              <a:ea typeface="楷体" panose="02010609060101010101" charset="-122"/>
              <a:cs typeface="方正宋刻本秀楷简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8315" y="4302760"/>
            <a:ext cx="10705465" cy="150685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sz="36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r>
              <a:rPr lang="zh-CN" altLang="en-US" sz="36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朝贡贸易：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是古代王朝与周边藩属国政治经济联系的一种重要方式，其特点往往是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厚往薄来、倍偿其价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政治目的大于经济目的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，主要是为了宣扬国威，满足统治者对奇珍异宝的需求。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4" grpId="0"/>
      <p:bldP spid="14" grpId="1"/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5080" y="463550"/>
            <a:ext cx="5882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（一）官方：郑和下西洋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97853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4805" y="1438910"/>
            <a:ext cx="1123442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5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、影响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积极：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</a:t>
            </a:r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kumimoji="1"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）增进了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中国与亚非国家和地区的相互了解和友好往来，扩大明朝在海外的政治影响。  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消极：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）给明朝带来较大的财政负担，后来未能持续。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978535"/>
            <a:ext cx="7329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如何看待明朝统治者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下西洋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政策的变化？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5080" y="463550"/>
            <a:ext cx="5882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（二）民间：海禁政策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97853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8500" y="2550795"/>
            <a:ext cx="1062101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eaLnBrk="0" fontAlgn="auto" hangingPunct="0">
              <a:lnSpc>
                <a:spcPct val="15000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寸板不许下海，罢太仓黄渡市舶司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……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倭寇仍不稍敛足迹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，又下令禁濒海民私通海外诸国。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明太祖实录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0660" y="1438910"/>
            <a:ext cx="12090400" cy="153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ts val="376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、含义：人民不得擅自出海与外国互市，对外贸易只能在官方主持下进行。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76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、原因：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760"/>
              </a:lnSpc>
              <a:buFont typeface="Arial" panose="020B0604020202020204" pitchFamily="34" charset="0"/>
              <a:buNone/>
            </a:pP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3595" y="4126230"/>
            <a:ext cx="1057529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eaLnBrk="0" fontAlgn="auto" hangingPunct="0">
              <a:lnSpc>
                <a:spcPct val="15000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嘉靖三十一年（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1552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年），漳、泉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海贼勾引倭奴万余人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，驾舟千余艘，自浙江舟山、象山等处登陆，流劫台、温、宁、绍间，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攻陷城塞，杀掳居民无数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——《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明世宗实录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5080" y="463550"/>
            <a:ext cx="5882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（二）民间：海禁政策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97853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715" y="1438910"/>
            <a:ext cx="11067415" cy="3466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ts val="376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、原因：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760"/>
              </a:lnSpc>
              <a:buFont typeface="Arial" panose="020B060402020202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）政治：对日本经济封锁，打击倭寇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760"/>
              </a:lnSpc>
              <a:buFont typeface="Arial" panose="020B060402020202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）经济：自给自足的自然经济处于主导地位。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760"/>
              </a:lnSpc>
              <a:buFont typeface="Arial" panose="020B060402020202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）思想：传统儒家思想保守落后，海洋观念意识淡薄。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760"/>
              </a:lnSpc>
              <a:buFont typeface="Arial" panose="020B0604020202020204" pitchFamily="34" charset="0"/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、影响：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lnSpc>
                <a:spcPts val="3760"/>
              </a:lnSpc>
              <a:buFont typeface="Arial" panose="020B060402020202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r>
              <a:rPr kumimoji="1"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正常贸易被中止，走私贸易盛行，在一定程度上加剧了东南沿海的倭患。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右箭头 5"/>
          <p:cNvSpPr/>
          <p:nvPr/>
        </p:nvSpPr>
        <p:spPr>
          <a:xfrm>
            <a:off x="0" y="3945890"/>
            <a:ext cx="11973560" cy="23876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751330" y="3933825"/>
            <a:ext cx="248285" cy="2508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44270" y="4457700"/>
            <a:ext cx="1463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1368</a:t>
            </a:r>
            <a:r>
              <a:rPr lang="zh-CN" altLang="en-US" sz="2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年</a:t>
            </a:r>
            <a:endParaRPr lang="en-US" altLang="zh-CN" sz="24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ctr"/>
            <a:r>
              <a:rPr lang="zh-CN" altLang="en-US" sz="2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明朝建立</a:t>
            </a:r>
            <a:endParaRPr lang="zh-CN" altLang="en-US" sz="24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ctr"/>
            <a:r>
              <a:rPr lang="zh-CN" altLang="en-US" sz="24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元朝灭亡</a:t>
            </a:r>
            <a:endParaRPr lang="zh-CN" altLang="en-US" sz="24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87" name="文本框 10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72615" y="3390900"/>
            <a:ext cx="15989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14、15C</a:t>
            </a:r>
            <a:endParaRPr lang="en-US" altLang="zh-CN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404870" y="3945890"/>
            <a:ext cx="248285" cy="2508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250815" y="3945890"/>
            <a:ext cx="248285" cy="2508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>
            <p:custDataLst>
              <p:tags r:id="rId2"/>
            </p:custDataLst>
          </p:nvPr>
        </p:nvSpPr>
        <p:spPr bwMode="auto">
          <a:xfrm>
            <a:off x="1743710" y="2466340"/>
            <a:ext cx="18415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2400" b="1" noProof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资本主义萌芽出现</a:t>
            </a:r>
            <a:endParaRPr lang="zh-CN" altLang="en-US" sz="2400" b="1" noProof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3" name="文本框 10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85320" y="3391015"/>
            <a:ext cx="191700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15C末16C初</a:t>
            </a:r>
            <a:endParaRPr lang="en-US" altLang="zh-CN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86810" y="2651125"/>
            <a:ext cx="17132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新航路开辟</a:t>
            </a:r>
            <a:endParaRPr lang="zh-CN" altLang="en-US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90" name="文本框 10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00040" y="3391535"/>
            <a:ext cx="30372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14-17C</a:t>
            </a:r>
            <a:endParaRPr lang="en-US" altLang="zh-CN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300720" y="3933825"/>
            <a:ext cx="248285" cy="2508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604510" y="2479675"/>
            <a:ext cx="140716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文艺复兴</a:t>
            </a:r>
            <a:endParaRPr lang="zh-CN" altLang="en-US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ctr"/>
            <a:r>
              <a:rPr lang="zh-CN" altLang="en-US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宗教改革</a:t>
            </a:r>
            <a:endParaRPr lang="zh-CN" altLang="en-US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94" name="文本框 10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342802" y="3266511"/>
            <a:ext cx="191700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1640年</a:t>
            </a:r>
            <a:endParaRPr lang="en-US" altLang="zh-CN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252710" y="3933825"/>
            <a:ext cx="248285" cy="2508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030970" y="2466340"/>
            <a:ext cx="2540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英国爆发</a:t>
            </a:r>
            <a:endParaRPr lang="zh-CN" altLang="en-US" sz="2400" b="1" noProof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ctr"/>
            <a:r>
              <a:rPr lang="zh-CN" altLang="en-US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资产阶级革命</a:t>
            </a:r>
            <a:endParaRPr lang="zh-CN" altLang="en-US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37" name="文本框 9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00710" y="4501448"/>
            <a:ext cx="1409203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1644年</a:t>
            </a:r>
            <a:endParaRPr lang="en-US" altLang="zh-CN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ctr"/>
            <a:r>
              <a:rPr lang="en-US" altLang="zh-CN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明朝灭亡</a:t>
            </a:r>
            <a:endParaRPr lang="en-US" altLang="zh-CN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ctr"/>
            <a:r>
              <a:rPr lang="en-US" altLang="zh-CN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清军入关</a:t>
            </a:r>
            <a:endParaRPr lang="en-US" altLang="zh-CN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1081385" y="3933825"/>
            <a:ext cx="248285" cy="2508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011670" y="2651125"/>
            <a:ext cx="20193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近代科学产生</a:t>
            </a:r>
            <a:endParaRPr lang="zh-CN" altLang="en-US" sz="24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6840"/>
            <a:ext cx="12192000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7625" y="1268095"/>
            <a:ext cx="4476750" cy="647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0090" y="5481955"/>
            <a:ext cx="3429000" cy="584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175" y="2487295"/>
            <a:ext cx="1079500" cy="10795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75" y="4563745"/>
            <a:ext cx="1079500" cy="10795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87" grpId="0"/>
      <p:bldP spid="87" grpId="1"/>
      <p:bldP spid="83" grpId="0"/>
      <p:bldP spid="83" grpId="1"/>
      <p:bldP spid="90" grpId="0"/>
      <p:bldP spid="90" grpId="1"/>
      <p:bldP spid="94" grpId="0"/>
      <p:bldP spid="94" grpId="1"/>
      <p:bldP spid="13" grpId="0"/>
      <p:bldP spid="13" grpId="1"/>
      <p:bldP spid="24" grpId="0"/>
      <p:bldP spid="24" grpId="1"/>
      <p:bldP spid="29" grpId="0"/>
      <p:bldP spid="29" grpId="1"/>
      <p:bldP spid="33" grpId="0"/>
      <p:bldP spid="33" grpId="1"/>
      <p:bldP spid="37" grpId="0"/>
      <p:bldP spid="37" grpId="1"/>
      <p:bldP spid="31" grpId="0"/>
      <p:bldP spid="3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5080" y="463550"/>
            <a:ext cx="5882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（三）海防危机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97853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3060" y="1462405"/>
            <a:ext cx="11349990" cy="3948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、抗倭斗争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）戚继光、俞大猷抗倭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）放松对私人海外贸易的限制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（隆庆开关）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、欧洲殖民者入侵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）16世纪中期，葡萄牙获得在澳门的租住权。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）荷兰和西班牙，分别占据台湾岛的南部和北部。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7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）明末，西班牙被荷兰击败，退出台湾。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5080" y="463550"/>
            <a:ext cx="5882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（三）海防危机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97853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3559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81450" y="978535"/>
            <a:ext cx="4893945" cy="270002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560" name="文本框 10"/>
          <p:cNvSpPr/>
          <p:nvPr>
            <p:custDataLst>
              <p:tags r:id="rId4"/>
            </p:custDataLst>
          </p:nvPr>
        </p:nvSpPr>
        <p:spPr>
          <a:xfrm>
            <a:off x="8942070" y="1188720"/>
            <a:ext cx="355600" cy="25533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t" anchorCtr="0">
            <a:spAutoFit/>
          </a:bodyPr>
          <a:p>
            <a:pPr algn="ctr" eaLnBrk="0" hangingPunct="0"/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戚继光平倭形势图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5609" name="内容占位符 3"/>
          <p:cNvPicPr>
            <a:picLocks noGrp="1"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393" t="10222" r="1952" b="13139"/>
          <a:stretch>
            <a:fillRect/>
          </a:stretch>
        </p:blipFill>
        <p:spPr>
          <a:xfrm>
            <a:off x="1893570" y="3815715"/>
            <a:ext cx="4140835" cy="2620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2633980" y="6436995"/>
            <a:ext cx="2954655" cy="368300"/>
          </a:xfrm>
          <a:prstGeom prst="rect">
            <a:avLst/>
          </a:prstGeom>
          <a:solidFill>
            <a:srgbClr val="FFFFFF">
              <a:alpha val="71000"/>
            </a:srgbClr>
          </a:solidFill>
        </p:spPr>
        <p:txBody>
          <a:bodyPr wrap="square" rtlCol="0" anchor="t">
            <a:spAutoFit/>
          </a:bodyPr>
          <a:p>
            <a:pPr algn="ctr" eaLnBrk="0" hangingPunct="0"/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荷兰殖民时期的台湾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6725" y="3778250"/>
            <a:ext cx="4036060" cy="26212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7434580" y="6407150"/>
            <a:ext cx="2800985" cy="368300"/>
          </a:xfrm>
          <a:prstGeom prst="rect">
            <a:avLst/>
          </a:prstGeom>
          <a:solidFill>
            <a:srgbClr val="FFFFFF">
              <a:alpha val="71000"/>
            </a:srgbClr>
          </a:solidFill>
        </p:spPr>
        <p:txBody>
          <a:bodyPr wrap="square">
            <a:spAutoFit/>
          </a:bodyPr>
          <a:p>
            <a:pPr algn="ctr"/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</a:rPr>
              <a:t>澳门大三巴牌坊</a:t>
            </a:r>
            <a:endParaRPr lang="zh-CN" altLang="en-US" sz="1800" b="1"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69151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9050" y="2022475"/>
            <a:ext cx="12230100" cy="258445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470"/>
            <a:ext cx="12179300" cy="584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2227580"/>
            <a:ext cx="12230735" cy="2173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eaLnBrk="0" fontAlgn="auto" hangingPunct="0">
              <a:lnSpc>
                <a:spcPts val="406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就基本层面，宋元以前中华民族是以一种较为开放的心态与海洋打交道的。只是到了元末明初之后，随着国家海洋方面的安全问题日益凸显，甚至成为成为统治政权的隐患是，原本日渐开放的海洋观念意识才开始转向。 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 eaLnBrk="0" fontAlgn="auto" hangingPunct="0">
              <a:lnSpc>
                <a:spcPts val="406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——吴珊珊、李永昌《中国古代海洋观的特点与反思》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" y="5813425"/>
            <a:ext cx="122301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西方殖民者侵略威胁初显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9050" y="5033645"/>
            <a:ext cx="122301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从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“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主动开放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”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到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“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故步自封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”</a:t>
            </a:r>
            <a:endParaRPr lang="en-US" altLang="zh-CN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5080" y="463550"/>
            <a:ext cx="5882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（一）内陆边疆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5080" y="985520"/>
            <a:ext cx="12197715" cy="119888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明廷允许萄人租借澳门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......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是对葡萄牙殖民者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侵略本性认识不足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，而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视北方民族为主要威胁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，以防北方民族为主。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         ——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刘祥学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《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从明朝中后期的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民族政策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看葡萄牙殖民者窃占澳门得逞的原因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sym typeface="+mn-ea"/>
              </a:rPr>
              <a:t>》</a:t>
            </a:r>
            <a:endParaRPr lang="en-US" altLang="zh-CN" sz="2400" b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3560" name="文本框 10"/>
          <p:cNvSpPr/>
          <p:nvPr>
            <p:custDataLst>
              <p:tags r:id="rId2"/>
            </p:custDataLst>
          </p:nvPr>
        </p:nvSpPr>
        <p:spPr>
          <a:xfrm>
            <a:off x="582930" y="2991485"/>
            <a:ext cx="355600" cy="286131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anchor="t" anchorCtr="0">
            <a:spAutoFit/>
          </a:bodyPr>
          <a:p>
            <a:pPr algn="ctr" eaLnBrk="0" hangingPunct="0"/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明朝形势图</a:t>
            </a:r>
            <a:r>
              <a:rPr lang="en-US" altLang="zh-CN" sz="2000" b="1">
                <a:latin typeface="楷体" panose="02010609060101010101" charset="-122"/>
                <a:ea typeface="楷体" panose="02010609060101010101" charset="-122"/>
              </a:rPr>
              <a:t>1433</a:t>
            </a:r>
            <a:endParaRPr lang="en-US" altLang="zh-CN" sz="20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29930" y="3357245"/>
            <a:ext cx="3980815" cy="1876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0" hangingPunct="0"/>
            <a:r>
              <a:rPr lang="zh-CN" altLang="en-US" sz="32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阅读教材</a:t>
            </a:r>
            <a:r>
              <a:rPr lang="en-US" altLang="zh-CN" sz="32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74</a:t>
            </a:r>
            <a:r>
              <a:rPr lang="zh-CN" altLang="en-US" sz="32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页思考：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明朝是如何处理东北、北部和西南方向少数民族地区的？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4" name="图片 3" descr="IMG_20211117_174105_edit_2089875495019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85" y="2184400"/>
            <a:ext cx="7095490" cy="46755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0" grpId="0"/>
      <p:bldP spid="23560" grpId="1"/>
      <p:bldP spid="12" grpId="0"/>
      <p:bldP spid="12" grpId="1"/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5080" y="463550"/>
            <a:ext cx="29864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（一）内陆边疆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97853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438910"/>
            <a:ext cx="31762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、措施及特点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-635" y="2028190"/>
          <a:ext cx="12193270" cy="27673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06930"/>
                <a:gridCol w="7242810"/>
                <a:gridCol w="2843530"/>
              </a:tblGrid>
              <a:tr h="562610">
                <a:tc>
                  <a:txBody>
                    <a:bodyPr wrap="square"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地区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措施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特点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27710">
                <a:tc>
                  <a:txBody>
                    <a:bodyPr wrap="square"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蒙古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 rowSpan="3">
                  <a:txBody>
                    <a:bodyPr wrap="square"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</a:tr>
              <a:tr h="763905">
                <a:tc>
                  <a:txBody>
                    <a:bodyPr wrap="square"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西藏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 vMerge="1">
                  <a:tcPr anchor="ctr"/>
                </a:tc>
              </a:tr>
              <a:tr h="713105">
                <a:tc>
                  <a:txBody>
                    <a:bodyPr wrap="square"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东北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vert="horz" anchor="ctr"/>
                </a:tc>
                <a:tc vMerge="1">
                  <a:tcPr anchor="ctr"/>
                </a:tc>
              </a:tr>
            </a:tbl>
          </a:graphicData>
        </a:graphic>
      </p:graphicFrame>
      <p:sp>
        <p:nvSpPr>
          <p:cNvPr id="13" name="文本框 29737"/>
          <p:cNvSpPr txBox="1"/>
          <p:nvPr/>
        </p:nvSpPr>
        <p:spPr>
          <a:xfrm>
            <a:off x="2134870" y="2649855"/>
            <a:ext cx="72180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Arial" panose="020B0604020202020204" pitchFamily="34" charset="0"/>
              </a:rPr>
              <a:t>有战有和、修长城、和议、册封、互市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4" name="文本框 29737"/>
          <p:cNvSpPr txBox="1"/>
          <p:nvPr/>
        </p:nvSpPr>
        <p:spPr>
          <a:xfrm>
            <a:off x="2135505" y="3471545"/>
            <a:ext cx="72174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Arial" panose="020B0604020202020204" pitchFamily="34" charset="0"/>
              </a:rPr>
              <a:t>封授；设立行都指挥司等机构；委任上层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6" name="文本框 29737"/>
          <p:cNvSpPr txBox="1"/>
          <p:nvPr/>
        </p:nvSpPr>
        <p:spPr>
          <a:xfrm>
            <a:off x="2135505" y="4233545"/>
            <a:ext cx="72180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Arial" panose="020B0604020202020204" pitchFamily="34" charset="0"/>
              </a:rPr>
              <a:t>设立奴儿干都司；封授女真部落首领官号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3550" y="3040380"/>
            <a:ext cx="283908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威德兼施、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ctr"/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以夷治夷、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ctr"/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因俗而治。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4995545"/>
            <a:ext cx="12191365" cy="165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、影响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）维护了边疆地区的稳定，促进了民族交融；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）对于统一多民族国家版图的奠定发挥了积极作用。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7" grpId="0"/>
      <p:bldP spid="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5080" y="463550"/>
            <a:ext cx="29864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（二）明清易代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97853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7" name="右箭头 5"/>
          <p:cNvSpPr/>
          <p:nvPr/>
        </p:nvSpPr>
        <p:spPr>
          <a:xfrm>
            <a:off x="0" y="3606165"/>
            <a:ext cx="12063730" cy="2832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1939" y="4063707"/>
            <a:ext cx="106492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1616</a:t>
            </a:r>
            <a:endParaRPr lang="en-US" altLang="zh-CN" sz="2800" b="1">
              <a:solidFill>
                <a:srgbClr val="C00000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30605" y="3570605"/>
            <a:ext cx="288290" cy="3187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377190" y="4658995"/>
            <a:ext cx="191770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努尔哈赤统一女真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建立大金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85235" y="3588385"/>
            <a:ext cx="288290" cy="3187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657340" y="3570605"/>
            <a:ext cx="288290" cy="3187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299700" y="3570605"/>
            <a:ext cx="288290" cy="3187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97204" y="4063707"/>
            <a:ext cx="106492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1636</a:t>
            </a:r>
            <a:endParaRPr lang="en-US" altLang="zh-CN" sz="2800" b="1">
              <a:solidFill>
                <a:srgbClr val="C00000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86149" y="4063707"/>
            <a:ext cx="106492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1644</a:t>
            </a:r>
            <a:endParaRPr lang="en-US" altLang="zh-CN" sz="2800" b="1">
              <a:solidFill>
                <a:srgbClr val="C00000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41209" y="4063707"/>
            <a:ext cx="106492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1644</a:t>
            </a:r>
            <a:endParaRPr lang="en-US" altLang="zh-CN" sz="2800" b="1">
              <a:solidFill>
                <a:srgbClr val="C00000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0" name="TextBox 51"/>
          <p:cNvSpPr txBox="1"/>
          <p:nvPr/>
        </p:nvSpPr>
        <p:spPr>
          <a:xfrm>
            <a:off x="2981325" y="4658995"/>
            <a:ext cx="210058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皇太极称帝，改国号为“大清”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3" name="TextBox 53"/>
          <p:cNvSpPr txBox="1"/>
          <p:nvPr/>
        </p:nvSpPr>
        <p:spPr>
          <a:xfrm>
            <a:off x="5678805" y="4658995"/>
            <a:ext cx="278257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1644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年，李自成攻占北京，崇祯帝自缢，明亡。</a:t>
            </a:r>
            <a:endParaRPr lang="en-US" altLang="zh-CN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50960" y="4658995"/>
            <a:ext cx="324104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2800" b="1">
                <a:latin typeface="仿宋" panose="02010609060101010101" charset="-122"/>
                <a:ea typeface="仿宋" panose="02010609060101010101" charset="-122"/>
                <a:cs typeface="黑体" panose="02010609060101010101" charset="-122"/>
                <a:sym typeface="+mn-ea"/>
              </a:rPr>
              <a:t>多尔衮率军进入山海关，打败李自成，进占并迁都北京</a:t>
            </a:r>
            <a:endParaRPr kumimoji="1" lang="zh-CN" altLang="en-US" sz="2800" b="1">
              <a:latin typeface="仿宋" panose="02010609060101010101" charset="-122"/>
              <a:ea typeface="仿宋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9458325" y="1583055"/>
            <a:ext cx="1752600" cy="1848485"/>
          </a:xfrm>
          <a:prstGeom prst="rect">
            <a:avLst/>
          </a:prstGeom>
          <a:noFill/>
          <a:ln w="9525" cap="rnd">
            <a:solidFill>
              <a:srgbClr val="000000">
                <a:alpha val="0"/>
              </a:srgbClr>
            </a:solidFill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178435" y="1538605"/>
            <a:ext cx="1814195" cy="1892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3021965" y="1539875"/>
            <a:ext cx="1814830" cy="1931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5"/>
          <a:stretch>
            <a:fillRect/>
          </a:stretch>
        </p:blipFill>
        <p:spPr>
          <a:xfrm>
            <a:off x="6010910" y="1574165"/>
            <a:ext cx="1815465" cy="19145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4" grpId="0" animBg="1"/>
      <p:bldP spid="4" grpId="1" animBg="1"/>
      <p:bldP spid="19" grpId="0"/>
      <p:bldP spid="19" grpId="1"/>
      <p:bldP spid="10" grpId="0"/>
      <p:bldP spid="10" grpId="1"/>
      <p:bldP spid="7" grpId="0" animBg="1"/>
      <p:bldP spid="7" grpId="1" animBg="1"/>
      <p:bldP spid="13" grpId="0"/>
      <p:bldP spid="13" grpId="1"/>
      <p:bldP spid="20" grpId="0"/>
      <p:bldP spid="20" grpId="1"/>
      <p:bldP spid="9" grpId="0" animBg="1"/>
      <p:bldP spid="9" grpId="1" animBg="1"/>
      <p:bldP spid="16" grpId="0"/>
      <p:bldP spid="16" grpId="1"/>
      <p:bldP spid="23" grpId="0"/>
      <p:bldP spid="23" grpId="1"/>
      <p:bldP spid="12" grpId="0" animBg="1"/>
      <p:bldP spid="12" grpId="1" animBg="1"/>
      <p:bldP spid="18" grpId="0"/>
      <p:bldP spid="18" grpId="1"/>
      <p:bldP spid="25" grpId="0"/>
      <p:bldP spid="2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0" y="857885"/>
            <a:ext cx="12230100" cy="47999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857885"/>
            <a:ext cx="12253595" cy="4777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0" fontAlgn="auto" hangingPunct="0">
              <a:lnSpc>
                <a:spcPts val="4060"/>
              </a:lnSpc>
            </a:pPr>
            <a:r>
              <a:rPr lang="zh-CN" altLang="en-US" sz="28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15世纪初，明朝经济繁荣，国力雄厚，成为当时世界上的强国。在政府的支持下，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郑和七下西洋</a:t>
            </a:r>
            <a:r>
              <a:rPr lang="zh-CN" altLang="en-US" sz="28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，不仅增进了中国与亚非国家和地区的相互了解和友好往来，形成了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万邦来朝</a:t>
            </a:r>
            <a:r>
              <a:rPr lang="zh-CN" altLang="en-US" sz="28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的局面，而且开创了西太平洋与印度洋之间的亚非海上交通网，为人类的航海事业作出了伟大贡献。同时，明朝政府采取灵多样的方式经略边疆，国家疆域辽阔，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奠定了近代祖国的疆域</a:t>
            </a:r>
            <a:r>
              <a:rPr lang="zh-CN" altLang="en-US" sz="28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2800" b="1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fontAlgn="auto" hangingPunct="0">
              <a:lnSpc>
                <a:spcPts val="4060"/>
              </a:lnSpc>
            </a:pPr>
            <a:r>
              <a:rPr lang="zh-CN" altLang="en-US" sz="28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强盛的明朝，暗藏着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保守、专制落后</a:t>
            </a:r>
            <a:r>
              <a:rPr lang="zh-CN" altLang="en-US" sz="28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的一面。在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政治</a:t>
            </a:r>
            <a:r>
              <a:rPr lang="zh-CN" altLang="en-US" sz="28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上，君主专制空前加强，也导致宦官专权严重，政治黑暗。在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外交</a:t>
            </a:r>
            <a:r>
              <a:rPr lang="zh-CN" altLang="en-US" sz="28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上，在短暂的郑和下西洋之后坚持海禁政策，丧失与西方殖民者争夺市场的机遇。</a:t>
            </a:r>
            <a:endParaRPr lang="zh-CN" altLang="en-US" sz="2800" b="1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fontAlgn="auto" hangingPunct="0">
              <a:lnSpc>
                <a:spcPts val="4060"/>
              </a:lnSpc>
            </a:pPr>
            <a:r>
              <a:rPr lang="zh-CN" altLang="en-US" sz="28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在整个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世界向近代转型</a:t>
            </a:r>
            <a:r>
              <a:rPr lang="zh-CN" altLang="en-US" sz="2800" b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的大趋势下，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明朝内部潜藏着种种危机，</a:t>
            </a:r>
            <a:r>
              <a:rPr lang="zh-CN" altLang="en-US" sz="2800" b="1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逐渐落后</a:t>
            </a:r>
            <a:endParaRPr lang="zh-CN" altLang="en-US" sz="2800" b="1">
              <a:solidFill>
                <a:srgbClr val="C00000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91440"/>
            <a:ext cx="12198350" cy="584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6350" y="6001385"/>
            <a:ext cx="121983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强大，但逐渐落后于世界的明朝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7995"/>
            <a:ext cx="12172950" cy="527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54600" y="1681480"/>
            <a:ext cx="7067550" cy="3735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综合研判世界发展大势，经济全球化是不可逆转的时代潮流。正是基于这样的判断，我在中共十九大报告中强调，中国坚持对外开放的基本国策，坚持打开国门搞建设。我要明确告诉大家，中国开放的大门不会关闭，只会越开越大。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            ——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习近平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2018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博鳌亚洲论坛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 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681480"/>
            <a:ext cx="5054600" cy="39223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9075"/>
            <a:ext cx="12172950" cy="527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8815" y="1800860"/>
            <a:ext cx="675005" cy="43389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世界大变，大明何变</a:t>
            </a:r>
            <a:endParaRPr lang="zh-CN" altLang="en-US" sz="32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95780" y="2069465"/>
            <a:ext cx="377190" cy="348234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37130" y="1731645"/>
            <a:ext cx="3155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一、政治制度之变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37130" y="3587115"/>
            <a:ext cx="3155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二、对外关系之变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37130" y="5303520"/>
            <a:ext cx="3155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三、边疆形势之变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5736590" y="1507490"/>
            <a:ext cx="76200" cy="1180465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77255" y="1242695"/>
            <a:ext cx="3155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、废除宰相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04560" y="1751330"/>
            <a:ext cx="2286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、设立内阁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93765" y="2343150"/>
            <a:ext cx="2229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、宦官专权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5736590" y="3292475"/>
            <a:ext cx="135255" cy="126873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33135" y="3065145"/>
            <a:ext cx="3726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、官方：郑和下西洋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33135" y="3649980"/>
            <a:ext cx="3726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、民间：海禁政策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3135" y="4234815"/>
            <a:ext cx="3726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、海防危机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84875" y="5088255"/>
            <a:ext cx="3726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、边疆管理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8" name="左大括号 17"/>
          <p:cNvSpPr/>
          <p:nvPr/>
        </p:nvSpPr>
        <p:spPr>
          <a:xfrm>
            <a:off x="5736590" y="5391150"/>
            <a:ext cx="95250" cy="748665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033135" y="5825490"/>
            <a:ext cx="2343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、明清易代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0" name="右大括号 19"/>
          <p:cNvSpPr/>
          <p:nvPr/>
        </p:nvSpPr>
        <p:spPr>
          <a:xfrm>
            <a:off x="9967595" y="1451610"/>
            <a:ext cx="259715" cy="461962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776585" y="1405255"/>
            <a:ext cx="675005" cy="4712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强大，但逐渐落后于世界</a:t>
            </a:r>
            <a:endParaRPr lang="zh-CN" altLang="en-US" sz="3200" b="1"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4" grpId="0"/>
      <p:bldP spid="4" grpId="1"/>
      <p:bldP spid="5" grpId="0" animBg="1"/>
      <p:bldP spid="5" grpId="1" animBg="1"/>
      <p:bldP spid="9" grpId="0" animBg="1"/>
      <p:bldP spid="9" grpId="1" animBg="1"/>
      <p:bldP spid="10" grpId="0"/>
      <p:bldP spid="10" grpId="1"/>
      <p:bldP spid="11" grpId="0"/>
      <p:bldP spid="11" grpId="1"/>
      <p:bldP spid="12" grpId="0"/>
      <p:bldP spid="12" grpId="1"/>
      <p:bldP spid="13" grpId="0" animBg="1"/>
      <p:bldP spid="13" grpId="1" animBg="1"/>
      <p:bldP spid="14" grpId="0"/>
      <p:bldP spid="14" grpId="1"/>
      <p:bldP spid="15" grpId="0"/>
      <p:bldP spid="15" grpId="1"/>
      <p:bldP spid="16" grpId="0"/>
      <p:bldP spid="16" grpId="1"/>
      <p:bldP spid="18" grpId="0" animBg="1"/>
      <p:bldP spid="18" grpId="1" animBg="1"/>
      <p:bldP spid="17" grpId="0"/>
      <p:bldP spid="17" grpId="1"/>
      <p:bldP spid="19" grpId="0"/>
      <p:bldP spid="19" grpId="1"/>
      <p:bldP spid="20" grpId="0" animBg="1"/>
      <p:bldP spid="20" grpId="1" animBg="1"/>
      <p:bldP spid="21" grpId="0"/>
      <p:bldP spid="2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5882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（一）官方：郑和下西洋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97853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0115" y="1953895"/>
            <a:ext cx="490220" cy="3060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2000" b="1">
                <a:latin typeface="楷体" panose="02010609060101010101" charset="-122"/>
                <a:ea typeface="楷体" panose="02010609060101010101" charset="-122"/>
              </a:rPr>
              <a:t>郑和航海路线图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" name="图片 6" descr="扫描全能王 2021-11-16 13.51_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 l="2227" b="2754"/>
          <a:stretch>
            <a:fillRect/>
          </a:stretch>
        </p:blipFill>
        <p:spPr>
          <a:xfrm>
            <a:off x="1476375" y="978535"/>
            <a:ext cx="10138410" cy="58788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20115" y="5659120"/>
            <a:ext cx="10859770" cy="119888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 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 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（郑和下西洋）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航线之长、航程之远、持续时间之久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，在当时世界上无人可以与之比肩……他的船队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规模之大，船舶字巨，航海技术之精良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，在当时世界上是无出其右。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                                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—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—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方正宋刻本秀楷简体" panose="02000000000000000000" charset="-122"/>
                <a:sym typeface="+mn-ea"/>
              </a:rPr>
              <a:t> 樊树志《国史十六讲》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方正宋刻本秀楷简体" panose="02000000000000000000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62635" y="1967230"/>
            <a:ext cx="438213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课程标准：了解明朝统一全国和经略边疆的相关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措施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;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认识这一时期统一多民族国家版图奠定的重要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意义</a:t>
            </a:r>
            <a:endParaRPr lang="zh-CN" altLang="en-US" sz="2800" b="1">
              <a:solidFill>
                <a:srgbClr val="C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3" name="图片 2" descr="32313536323539303b32313536323537303bd7f7d2b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2635" y="1967230"/>
            <a:ext cx="677545" cy="677545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144770" y="1781810"/>
            <a:ext cx="0" cy="36937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1779905"/>
            <a:ext cx="863600" cy="3695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1901190"/>
            <a:ext cx="5283200" cy="3784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0"/>
            <a:ext cx="1222375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28651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（一）明朝建立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endParaRPr lang="en-US" altLang="zh-CN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97853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62785" y="4015740"/>
            <a:ext cx="10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图片 8" descr="C:/Users/ASUS/AppData/Local/Temp/kaimatting_20190916093004/output_20190916093011..pngoutput_20190916093011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9814" t="31589" r="36102" b="30202"/>
          <a:stretch>
            <a:fillRect/>
          </a:stretch>
        </p:blipFill>
        <p:spPr>
          <a:xfrm>
            <a:off x="4873625" y="1771015"/>
            <a:ext cx="3026410" cy="396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4958080" y="5988050"/>
            <a:ext cx="7148830" cy="4603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明太祖朱元璋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204" name="文本框 17"/>
          <p:cNvSpPr/>
          <p:nvPr>
            <p:custDataLst>
              <p:tags r:id="rId4"/>
            </p:custDataLst>
          </p:nvPr>
        </p:nvSpPr>
        <p:spPr>
          <a:xfrm>
            <a:off x="8022590" y="1708150"/>
            <a:ext cx="4169410" cy="4154170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姓名：朱元璋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学历：无文凭，自学成才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家庭出身：贫农（至少三代）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籍贯：安徽凤阳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生卒：1328-1398 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职业：和尚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皇帝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主要工作经历：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1328年－1344年放牛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1344年－1352年做和尚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1352年－1368年造反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1368年－1398年大明王朝皇帝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852295"/>
            <a:ext cx="4864100" cy="2173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4060"/>
              </a:lnSpc>
            </a:pP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、建立政权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 fontAlgn="auto">
              <a:lnSpc>
                <a:spcPts val="4060"/>
              </a:lnSpc>
            </a:pP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1368年，朱元璋称帝，定都应天府（江苏南京），国号大明。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4438650"/>
            <a:ext cx="4867275" cy="165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、完成统一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1368年明军攻占大都，结束了元朝在全国的统治。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  <p:bldP spid="10" grpId="1"/>
      <p:bldP spid="9" grpId="0" animBg="1"/>
      <p:bldP spid="9" grpId="1" animBg="1"/>
      <p:bldP spid="8204" grpId="0"/>
      <p:bldP spid="820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0"/>
            <a:ext cx="1222375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（二）制度建设</a:t>
            </a:r>
            <a:endParaRPr lang="en-US" altLang="zh-CN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101028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985520"/>
            <a:ext cx="3577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明朝政治何变？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2580" y="1507490"/>
            <a:ext cx="4873625" cy="110680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fontAlgn="auto">
              <a:lnSpc>
                <a:spcPts val="396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1、废除宰相制度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960"/>
              </a:lnSpc>
            </a:pP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4695" y="2059940"/>
            <a:ext cx="1033462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自秦始皇置丞相，不旋踵而亡。汉、宋因之，虽有贤相，然其间所用者，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多有小人，专权乱政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。我朝罢相……事皆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朝廷总之，所以稳当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——《明太祖实录》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905" y="5686425"/>
            <a:ext cx="735076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思考：朱元璋为何废相？</a:t>
            </a:r>
            <a:endParaRPr lang="zh-CN" altLang="en-US" sz="36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1690" y="4090035"/>
            <a:ext cx="103968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(胡惟庸)独相数岁，生杀黜陟罚，或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不奏径行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内外诸司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上封事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必先取阅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，害己者，辄匿不以闻。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——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《明史·胡惟庸传》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2" grpId="0"/>
      <p:bldP spid="12" grpId="1"/>
      <p:bldP spid="11" grpId="0" bldLvl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0"/>
            <a:ext cx="1222375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（二）制度建设</a:t>
            </a:r>
            <a:endParaRPr lang="en-US" altLang="zh-CN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101028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985520"/>
            <a:ext cx="3577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明朝政治何变？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705" y="1542415"/>
            <a:ext cx="487362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3960"/>
              </a:lnSpc>
              <a:buClrTx/>
              <a:buSzTx/>
              <a:buFontTx/>
            </a:pPr>
            <a:r>
              <a:rPr lang="zh-CN" altLang="en-US" sz="32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1、废除宰相制度</a:t>
            </a:r>
            <a:endParaRPr lang="zh-CN" altLang="en-US" sz="32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96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（1）原因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1271" name="文本框 27"/>
          <p:cNvSpPr/>
          <p:nvPr>
            <p:custDataLst>
              <p:tags r:id="rId2"/>
            </p:custDataLst>
          </p:nvPr>
        </p:nvSpPr>
        <p:spPr>
          <a:xfrm>
            <a:off x="941070" y="2630170"/>
            <a:ext cx="10278745" cy="2091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fontAlgn="auto" hangingPunct="0">
              <a:lnSpc>
                <a:spcPts val="3900"/>
              </a:lnSpc>
            </a:pPr>
            <a:r>
              <a:rPr lang="zh-CN" altLang="en-US" sz="2800" b="1">
                <a:latin typeface="Calibri" panose="020F0502020204030204" charset="0"/>
                <a:ea typeface="仿宋" panose="02010609060101010101" charset="-122"/>
                <a:cs typeface="仿宋" panose="02010609060101010101" charset="-122"/>
                <a:sym typeface="等线" panose="02010600030101010101" charset="-122"/>
              </a:rPr>
              <a:t>①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等线" panose="02010600030101010101" charset="-122"/>
              </a:rPr>
              <a:t>历史原因：前朝丞相权势过重的教训。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等线" panose="02010600030101010101" charset="-122"/>
            </a:endParaRPr>
          </a:p>
          <a:p>
            <a:pPr eaLnBrk="0" fontAlgn="auto" hangingPunct="0">
              <a:lnSpc>
                <a:spcPts val="3900"/>
              </a:lnSpc>
            </a:pPr>
            <a:r>
              <a:rPr lang="zh-CN" altLang="en-US" sz="2800" b="1">
                <a:latin typeface="Calibri" panose="020F0502020204030204" charset="0"/>
                <a:ea typeface="仿宋" panose="02010609060101010101" charset="-122"/>
                <a:cs typeface="仿宋" panose="02010609060101010101" charset="-122"/>
                <a:sym typeface="等线" panose="02010600030101010101" charset="-122"/>
              </a:rPr>
              <a:t>②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等线" panose="02010600030101010101" charset="-122"/>
              </a:rPr>
              <a:t>现实原因：废行省设三司，相权扩大。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等线" panose="02010600030101010101" charset="-122"/>
            </a:endParaRPr>
          </a:p>
          <a:p>
            <a:pPr eaLnBrk="0" fontAlgn="auto" hangingPunct="0">
              <a:lnSpc>
                <a:spcPts val="3900"/>
              </a:lnSpc>
            </a:pPr>
            <a:r>
              <a:rPr lang="zh-CN" altLang="en-US" sz="2800" b="1">
                <a:latin typeface="Calibri" panose="020F0502020204030204" charset="0"/>
                <a:ea typeface="仿宋" panose="02010609060101010101" charset="-122"/>
                <a:cs typeface="仿宋" panose="02010609060101010101" charset="-122"/>
                <a:sym typeface="等线" panose="02010600030101010101" charset="-122"/>
              </a:rPr>
              <a:t>③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等线" panose="02010600030101010101" charset="-122"/>
              </a:rPr>
              <a:t>直接原因：丞相胡惟庸专权擅政。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eaLnBrk="0" fontAlgn="auto" hangingPunct="0">
              <a:lnSpc>
                <a:spcPts val="3900"/>
              </a:lnSpc>
            </a:pPr>
            <a:r>
              <a:rPr lang="zh-CN" altLang="en-US" sz="2800" b="1">
                <a:latin typeface="Calibri" panose="020F0502020204030204" charset="0"/>
                <a:ea typeface="仿宋" panose="02010609060101010101" charset="-122"/>
                <a:cs typeface="仿宋" panose="02010609060101010101" charset="-122"/>
                <a:sym typeface="等线" panose="02010600030101010101" charset="-122"/>
              </a:rPr>
              <a:t>④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等线" panose="02010600030101010101" charset="-122"/>
              </a:rPr>
              <a:t>根本原因：相权过大，威胁皇权。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12010" y="5157470"/>
            <a:ext cx="661035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废相之后就真的</a:t>
            </a:r>
            <a:r>
              <a:rPr lang="en-US" altLang="zh-CN" sz="36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“</a:t>
            </a:r>
            <a:r>
              <a:rPr lang="zh-CN" altLang="en-US" sz="36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稳当</a:t>
            </a:r>
            <a:r>
              <a:rPr lang="en-US" altLang="zh-CN" sz="36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</a:t>
            </a:r>
            <a:r>
              <a:rPr lang="zh-CN" altLang="en-US" sz="36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了吗？</a:t>
            </a:r>
            <a:endParaRPr lang="zh-CN" altLang="en-US" sz="36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 fill="hold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animBg="1"/>
      <p:bldP spid="9" grpId="0" bldLvl="0" animBg="1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0"/>
            <a:ext cx="1222375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（二）制度建设</a:t>
            </a:r>
            <a:endParaRPr lang="en-US" altLang="zh-CN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101028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985520"/>
            <a:ext cx="3577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明朝政治何变？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7490" y="1495425"/>
            <a:ext cx="487362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3960"/>
              </a:lnSpc>
            </a:pPr>
            <a:r>
              <a:rPr lang="en-US" altLang="zh-CN" sz="32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、废除宰相制度</a:t>
            </a:r>
            <a:endParaRPr lang="zh-CN" altLang="en-US" sz="32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96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）影响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92985" y="1818640"/>
            <a:ext cx="6938010" cy="1840230"/>
            <a:chOff x="3611" y="2864"/>
            <a:chExt cx="10926" cy="2898"/>
          </a:xfrm>
        </p:grpSpPr>
        <p:grpSp>
          <p:nvGrpSpPr>
            <p:cNvPr id="37" name="组合 36"/>
            <p:cNvGrpSpPr/>
            <p:nvPr>
              <p:custDataLst>
                <p:tags r:id="rId2"/>
              </p:custDataLst>
            </p:nvPr>
          </p:nvGrpSpPr>
          <p:grpSpPr>
            <a:xfrm>
              <a:off x="3611" y="3744"/>
              <a:ext cx="10926" cy="2019"/>
              <a:chOff x="2579305" y="2039174"/>
              <a:chExt cx="6736839" cy="1604048"/>
            </a:xfrm>
          </p:grpSpPr>
          <p:sp>
            <p:nvSpPr>
              <p:cNvPr id="19" name="文本框 18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579305" y="2907146"/>
                <a:ext cx="1072204" cy="730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吏</a:t>
                </a:r>
                <a:endPara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712232" y="2907146"/>
                <a:ext cx="1072204" cy="730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户</a:t>
                </a:r>
                <a:endPara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sp>
            <p:nvSpPr>
              <p:cNvPr id="22" name="文本框 2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845159" y="2907146"/>
                <a:ext cx="1072204" cy="730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礼</a:t>
                </a:r>
                <a:endPara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978086" y="2907146"/>
                <a:ext cx="1072204" cy="730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兵</a:t>
                </a:r>
                <a:endPara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111013" y="2907146"/>
                <a:ext cx="1072204" cy="730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刑</a:t>
                </a:r>
                <a:endPara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sp>
            <p:nvSpPr>
              <p:cNvPr id="28" name="文本框 2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8243940" y="2913160"/>
                <a:ext cx="1072204" cy="730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工</a:t>
                </a:r>
                <a:endParaRPr kumimoji="1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  <p:cxnSp>
            <p:nvCxnSpPr>
              <p:cNvPr id="30" name="直线连接符 7"/>
              <p:cNvCxnSpPr/>
              <p:nvPr>
                <p:custDataLst>
                  <p:tags r:id="rId9"/>
                </p:custDataLst>
              </p:nvPr>
            </p:nvCxnSpPr>
            <p:spPr>
              <a:xfrm flipH="1">
                <a:off x="3115407" y="2469598"/>
                <a:ext cx="5664635" cy="1313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7"/>
              <p:cNvCxnSpPr/>
              <p:nvPr>
                <p:custDataLst>
                  <p:tags r:id="rId10"/>
                </p:custDataLst>
              </p:nvPr>
            </p:nvCxnSpPr>
            <p:spPr>
              <a:xfrm flipH="1" flipV="1">
                <a:off x="5955899" y="2039174"/>
                <a:ext cx="0" cy="4369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7"/>
              <p:cNvCxnSpPr/>
              <p:nvPr>
                <p:custDataLst>
                  <p:tags r:id="rId11"/>
                </p:custDataLst>
              </p:nvPr>
            </p:nvCxnSpPr>
            <p:spPr>
              <a:xfrm flipH="1" flipV="1">
                <a:off x="3124932" y="2472992"/>
                <a:ext cx="4880" cy="4244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7"/>
              <p:cNvCxnSpPr/>
              <p:nvPr>
                <p:custDataLst>
                  <p:tags r:id="rId12"/>
                </p:custDataLst>
              </p:nvPr>
            </p:nvCxnSpPr>
            <p:spPr>
              <a:xfrm flipH="1" flipV="1">
                <a:off x="4218378" y="2482738"/>
                <a:ext cx="4880" cy="4244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7"/>
              <p:cNvCxnSpPr/>
              <p:nvPr>
                <p:custDataLst>
                  <p:tags r:id="rId13"/>
                </p:custDataLst>
              </p:nvPr>
            </p:nvCxnSpPr>
            <p:spPr>
              <a:xfrm flipH="1" flipV="1">
                <a:off x="5378821" y="2482738"/>
                <a:ext cx="4880" cy="4244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7"/>
              <p:cNvCxnSpPr/>
              <p:nvPr>
                <p:custDataLst>
                  <p:tags r:id="rId14"/>
                </p:custDataLst>
              </p:nvPr>
            </p:nvCxnSpPr>
            <p:spPr>
              <a:xfrm flipH="1" flipV="1">
                <a:off x="6514188" y="2482738"/>
                <a:ext cx="4880" cy="4244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7"/>
              <p:cNvCxnSpPr/>
              <p:nvPr>
                <p:custDataLst>
                  <p:tags r:id="rId15"/>
                </p:custDataLst>
              </p:nvPr>
            </p:nvCxnSpPr>
            <p:spPr>
              <a:xfrm flipH="1" flipV="1">
                <a:off x="7674631" y="2469598"/>
                <a:ext cx="4880" cy="4244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符 7"/>
              <p:cNvCxnSpPr/>
              <p:nvPr>
                <p:custDataLst>
                  <p:tags r:id="rId16"/>
                </p:custDataLst>
              </p:nvPr>
            </p:nvCxnSpPr>
            <p:spPr>
              <a:xfrm flipH="1" flipV="1">
                <a:off x="8767318" y="2469702"/>
                <a:ext cx="4880" cy="42440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矩形 60"/>
            <p:cNvSpPr/>
            <p:nvPr>
              <p:custDataLst>
                <p:tags r:id="rId17"/>
              </p:custDataLst>
            </p:nvPr>
          </p:nvSpPr>
          <p:spPr>
            <a:xfrm>
              <a:off x="8049" y="2864"/>
              <a:ext cx="2049" cy="8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皇帝</a:t>
              </a:r>
              <a:endParaRPr lang="zh-CN" altLang="en-US" sz="36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81935" y="3689985"/>
            <a:ext cx="6108065" cy="4603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皇帝直接领导六部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30045" y="4304665"/>
            <a:ext cx="84677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八日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之间，内外诸司奏札凡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一千六百六十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，记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三千二百九十一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事”。</a:t>
            </a:r>
            <a:r>
              <a:rPr lang="en-US" alt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——（清）孙承泽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0695" y="5403215"/>
            <a:ext cx="1072959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百僚未起朕先起，百僚已睡朕未睡。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不如江南富足翁，日高丈五犹披被。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/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      ——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朱元璋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/>
      <p:bldP spid="14" grpId="1"/>
      <p:bldP spid="15" grpId="0"/>
      <p:bldP spid="1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0"/>
            <a:ext cx="1222375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（二）制度建设</a:t>
            </a:r>
            <a:endParaRPr lang="en-US" altLang="zh-CN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101028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985520"/>
            <a:ext cx="3577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明朝政治何变？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1495425"/>
            <a:ext cx="487362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3960"/>
              </a:lnSpc>
            </a:pP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、废除宰相制度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960"/>
              </a:lnSpc>
            </a:pP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）影响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0445" y="2607945"/>
            <a:ext cx="719709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Calibri" panose="020F0502020204030204" charset="0"/>
                <a:ea typeface="仿宋" panose="02010609060101010101" charset="-122"/>
                <a:cs typeface="仿宋" panose="02010609060101010101" charset="-122"/>
                <a:sym typeface="+mn-ea"/>
              </a:rPr>
              <a:t>①</a:t>
            </a:r>
            <a:r>
              <a:rPr lang="zh-CN" altLang="en-US" sz="2800" b="1">
                <a:latin typeface="Calibri" panose="020F0502020204030204" charset="0"/>
                <a:ea typeface="仿宋" panose="02010609060101010101" charset="-122"/>
                <a:cs typeface="仿宋" panose="02010609060101010101" charset="-122"/>
                <a:sym typeface="+mn-ea"/>
              </a:rPr>
              <a:t>加强</a:t>
            </a:r>
            <a:r>
              <a:rPr lang="zh-CN" altLang="en-US" sz="2800" b="1">
                <a:solidFill>
                  <a:schemeClr val="tx1"/>
                </a:solidFill>
                <a:latin typeface="Calibri" panose="020F0502020204030204" charset="0"/>
                <a:ea typeface="仿宋" panose="02010609060101010101" charset="-122"/>
                <a:cs typeface="仿宋" panose="02010609060101010101" charset="-122"/>
                <a:sym typeface="+mn-ea"/>
              </a:rPr>
              <a:t>皇权</a:t>
            </a:r>
            <a:endParaRPr lang="zh-CN" altLang="en-US" sz="2800" b="1">
              <a:solidFill>
                <a:schemeClr val="tx1"/>
              </a:solidFill>
              <a:latin typeface="Calibri" panose="020F0502020204030204" charset="0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Calibri" panose="020F0502020204030204" charset="0"/>
                <a:ea typeface="仿宋" panose="02010609060101010101" charset="-122"/>
                <a:cs typeface="仿宋" panose="02010609060101010101" charset="-122"/>
                <a:sym typeface="+mn-ea"/>
              </a:rPr>
              <a:t>②政务繁忙，效率低，易决策失误。</a:t>
            </a:r>
            <a:endParaRPr lang="zh-CN" altLang="en-US" sz="2800" b="1">
              <a:solidFill>
                <a:schemeClr val="tx1"/>
              </a:solidFill>
              <a:latin typeface="Calibri" panose="020F0502020204030204" charset="0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7360" y="4335145"/>
            <a:ext cx="5095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latin typeface="楷体" panose="02010609060101010101" charset="-122"/>
                <a:ea typeface="楷体" panose="02010609060101010101" charset="-122"/>
              </a:rPr>
              <a:t>如何解决这个问题？</a:t>
            </a:r>
            <a:endParaRPr lang="zh-CN" altLang="en-US" sz="3600" b="1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0"/>
            <a:ext cx="12223750" cy="463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63550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（二）制度建设</a:t>
            </a:r>
            <a:endParaRPr lang="en-US" altLang="zh-CN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080" y="1010285"/>
            <a:ext cx="148082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985520"/>
            <a:ext cx="3577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明朝政治何变？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230" y="1483360"/>
            <a:ext cx="6891020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3960"/>
              </a:lnSpc>
            </a:pP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、设立内阁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96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）设立：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明成祖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文渊阁正式设立内阁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96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）性质：辅佐皇帝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处理政务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的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秘书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机构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fontAlgn="auto">
              <a:lnSpc>
                <a:spcPts val="396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）运行机制：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8545" y="3555365"/>
            <a:ext cx="107594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Arial" panose="020B060402020202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①</a:t>
            </a:r>
            <a:r>
              <a:rPr kumimoji="1" lang="zh-CN" altLang="en-US" sz="32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票拟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替皇帝浏览百官奏章，草拟处理意见。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②</a:t>
            </a:r>
            <a:r>
              <a:rPr kumimoji="1" lang="zh-CN" altLang="en-US" sz="32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批红</a:t>
            </a:r>
            <a:r>
              <a:rPr kumimoji="1"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：皇帝在票拟的基础上，用红笔正式批复奏章。</a:t>
            </a:r>
            <a:endParaRPr kumimoji="1"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5195" y="4673600"/>
            <a:ext cx="1285875" cy="16198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9" name="Text Box 11"/>
          <p:cNvSpPr>
            <a:spLocks noChangeArrowheads="1"/>
          </p:cNvSpPr>
          <p:nvPr/>
        </p:nvSpPr>
        <p:spPr bwMode="auto">
          <a:xfrm>
            <a:off x="675640" y="5894705"/>
            <a:ext cx="1877060" cy="39878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45720" rIns="45720">
            <a:spAutoFit/>
          </a:bodyPr>
          <a:p>
            <a:pPr algn="ctr"/>
            <a:r>
              <a:rPr lang="zh-CN" altLang="en-US" sz="2000" b="1">
                <a:latin typeface="楷体" panose="02010609060101010101" charset="-122"/>
                <a:ea typeface="楷体" panose="02010609060101010101" charset="-122"/>
                <a:sym typeface="黑体" panose="02010609060101010101" charset="-122"/>
              </a:rPr>
              <a:t>张居正</a:t>
            </a:r>
            <a:endParaRPr lang="zh-CN" altLang="en-US" sz="2000" b="1">
              <a:latin typeface="楷体" panose="02010609060101010101" charset="-122"/>
              <a:ea typeface="楷体" panose="02010609060101010101" charset="-122"/>
              <a:sym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81070" y="5014595"/>
            <a:ext cx="7148195" cy="1029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366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明中后期，有的大学士深受皇帝</a:t>
            </a:r>
            <a:r>
              <a:rPr lang="zh-CN" altLang="zh-CN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信任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，权力很大，被</a:t>
            </a:r>
            <a:r>
              <a:rPr lang="zh-CN" altLang="zh-CN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比喻为宰相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——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纲要上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52445" y="6293485"/>
            <a:ext cx="6771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内阁首辅是变相重设的宰相吗？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19" grpId="1"/>
      <p:bldP spid="12" grpId="0"/>
      <p:bldP spid="12" grpId="1"/>
      <p:bldP spid="16" grpId="0"/>
      <p:bldP spid="16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82.xml><?xml version="1.0" encoding="utf-8"?>
<p:tagLst xmlns:p="http://schemas.openxmlformats.org/presentationml/2006/main">
  <p:tag name="KSO_WM_SLIDE_BACKGROUND_TYPE" val="frame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5.xml><?xml version="1.0" encoding="utf-8"?>
<p:tagLst xmlns:p="http://schemas.openxmlformats.org/presentationml/2006/main">
  <p:tag name="KSO_WM_SLIDE_BACKGROUND_TYPE" val="frame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0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1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22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1.xml><?xml version="1.0" encoding="utf-8"?>
<p:tagLst xmlns:p="http://schemas.openxmlformats.org/presentationml/2006/main">
  <p:tag name="KSO_WM_SLIDE_BACKGROUND_TYPE" val="belt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4.xml><?xml version="1.0" encoding="utf-8"?>
<p:tagLst xmlns:p="http://schemas.openxmlformats.org/presentationml/2006/main">
  <p:tag name="KSO_WM_SLIDE_BACKGROUND_TYPE" val="belt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94"/>
  <p:tag name="KSO_WM_TEMPLATE_THUMBS_INDEX" val="1、4、9、10、11、12、13、14、15、16、17、18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372.xml><?xml version="1.0" encoding="utf-8"?>
<p:tagLst xmlns:p="http://schemas.openxmlformats.org/presentationml/2006/main">
  <p:tag name="KSO_WM_SLIDE_BACKGROUND_TYPE" val="frame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5.xml><?xml version="1.0" encoding="utf-8"?>
<p:tagLst xmlns:p="http://schemas.openxmlformats.org/presentationml/2006/main">
  <p:tag name="KSO_WM_SLIDE_BACKGROUND_TYPE" val="frame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39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40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41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.xml><?xml version="1.0" encoding="utf-8"?>
<p:tagLst xmlns:p="http://schemas.openxmlformats.org/presentationml/2006/main">
  <p:tag name="KSO_WM_SLIDE_BACKGROUND_TYPE" val="belt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4.xml><?xml version="1.0" encoding="utf-8"?>
<p:tagLst xmlns:p="http://schemas.openxmlformats.org/presentationml/2006/main">
  <p:tag name="KSO_WM_SLIDE_BACKGROUND_TYPE" val="belt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94"/>
  <p:tag name="KSO_WM_TEMPLATE_THUMBS_INDEX" val="1、4、9、10、11、12、13、14、15、16、17、18"/>
</p:tagLst>
</file>

<file path=ppt/tags/tag44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44.xml><?xml version="1.0" encoding="utf-8"?>
<p:tagLst xmlns:p="http://schemas.openxmlformats.org/presentationml/2006/main">
  <p:tag name="AS_UNIQUEID" val="514"/>
</p:tagLst>
</file>

<file path=ppt/tags/tag445.xml><?xml version="1.0" encoding="utf-8"?>
<p:tagLst xmlns:p="http://schemas.openxmlformats.org/presentationml/2006/main">
  <p:tag name="AS_UNIQUEID" val="510"/>
</p:tagLst>
</file>

<file path=ppt/tags/tag446.xml><?xml version="1.0" encoding="utf-8"?>
<p:tagLst xmlns:p="http://schemas.openxmlformats.org/presentationml/2006/main">
  <p:tag name="AS_UNIQUEID" val="511"/>
</p:tagLst>
</file>

<file path=ppt/tags/tag447.xml><?xml version="1.0" encoding="utf-8"?>
<p:tagLst xmlns:p="http://schemas.openxmlformats.org/presentationml/2006/main">
  <p:tag name="AS_UNIQUEID" val="516"/>
</p:tagLst>
</file>

<file path=ppt/tags/tag448.xml><?xml version="1.0" encoding="utf-8"?>
<p:tagLst xmlns:p="http://schemas.openxmlformats.org/presentationml/2006/main">
  <p:tag name="AS_UNIQUEID" val="519"/>
</p:tagLst>
</file>

<file path=ppt/tags/tag449.xml><?xml version="1.0" encoding="utf-8"?>
<p:tagLst xmlns:p="http://schemas.openxmlformats.org/presentationml/2006/main">
  <p:tag name="AS_UNIQUEID" val="499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ID" val="custom20202594_7"/>
  <p:tag name="KSO_WM_SLIDE_TYPE" val="text"/>
  <p:tag name="KSO_WM_SLIDE_SUBTYPE" val="diag"/>
  <p:tag name="KSO_WM_SLIDE_ITEM_CNT" val="2"/>
  <p:tag name="KSO_WM_SLIDE_INDEX" val="7"/>
  <p:tag name="KSO_WM_SLIDE_SIZE" val="399.4*255.45"/>
  <p:tag name="KSO_WM_SLIDE_POSITION" val="280.325*175.25"/>
  <p:tag name="KSO_WM_TAG_VERSION" val="1.0"/>
  <p:tag name="KSO_WM_BEAUTIFY_FLAG" val="#wm#"/>
  <p:tag name="KSO_WM_TEMPLATE_CATEGORY" val="custom"/>
  <p:tag name="KSO_WM_TEMPLATE_INDEX" val="20202594"/>
  <p:tag name="KSO_WM_SLIDE_LAYOUT" val="a_l"/>
  <p:tag name="KSO_WM_SLIDE_LAYOUT_CNT" val="1_1"/>
  <p:tag name="KSO_WM_SLIDE_COLORSCHEME_VERSION" val="3.2"/>
  <p:tag name="KSO_WM_TEMPLATE_SUBCATEGORY" val="0"/>
  <p:tag name="KSO_WM_TEMPLATE_MASTER_TYPE" val="1"/>
  <p:tag name="KSO_WM_TEMPLATE_COLOR_TYPE" val="1"/>
  <p:tag name="KSO_WM_DIAGRAM_GROUP_CODE" val="l1-2"/>
  <p:tag name="KSO_WM_SLIDE_DIAGTYPE" val="l"/>
  <p:tag name="KSO_WM_SPECIAL_SOURCE" val="bdnull"/>
</p:tagLst>
</file>

<file path=ppt/tags/tag45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52.xml><?xml version="1.0" encoding="utf-8"?>
<p:tagLst xmlns:p="http://schemas.openxmlformats.org/presentationml/2006/main">
  <p:tag name="AS_UNIQUEID" val="138"/>
</p:tagLst>
</file>

<file path=ppt/tags/tag453.xml><?xml version="1.0" encoding="utf-8"?>
<p:tagLst xmlns:p="http://schemas.openxmlformats.org/presentationml/2006/main">
  <p:tag name="AS_UNIQUEID" val="139"/>
</p:tagLst>
</file>

<file path=ppt/tags/tag45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5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56.xml><?xml version="1.0" encoding="utf-8"?>
<p:tagLst xmlns:p="http://schemas.openxmlformats.org/presentationml/2006/main">
  <p:tag name="AS_UNIQUEID" val="177"/>
</p:tagLst>
</file>

<file path=ppt/tags/tag45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58.xml><?xml version="1.0" encoding="utf-8"?>
<p:tagLst xmlns:p="http://schemas.openxmlformats.org/presentationml/2006/main">
  <p:tag name="AS_UNIQUEID" val="272"/>
</p:tagLst>
</file>

<file path=ppt/tags/tag459.xml><?xml version="1.0" encoding="utf-8"?>
<p:tagLst xmlns:p="http://schemas.openxmlformats.org/presentationml/2006/main">
  <p:tag name="AS_UNIQUEID" val="27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AS_UNIQUEID" val="274"/>
</p:tagLst>
</file>

<file path=ppt/tags/tag461.xml><?xml version="1.0" encoding="utf-8"?>
<p:tagLst xmlns:p="http://schemas.openxmlformats.org/presentationml/2006/main">
  <p:tag name="AS_UNIQUEID" val="275"/>
</p:tagLst>
</file>

<file path=ppt/tags/tag462.xml><?xml version="1.0" encoding="utf-8"?>
<p:tagLst xmlns:p="http://schemas.openxmlformats.org/presentationml/2006/main">
  <p:tag name="AS_UNIQUEID" val="276"/>
</p:tagLst>
</file>

<file path=ppt/tags/tag463.xml><?xml version="1.0" encoding="utf-8"?>
<p:tagLst xmlns:p="http://schemas.openxmlformats.org/presentationml/2006/main">
  <p:tag name="AS_UNIQUEID" val="277"/>
</p:tagLst>
</file>

<file path=ppt/tags/tag464.xml><?xml version="1.0" encoding="utf-8"?>
<p:tagLst xmlns:p="http://schemas.openxmlformats.org/presentationml/2006/main">
  <p:tag name="AS_UNIQUEID" val="278"/>
</p:tagLst>
</file>

<file path=ppt/tags/tag465.xml><?xml version="1.0" encoding="utf-8"?>
<p:tagLst xmlns:p="http://schemas.openxmlformats.org/presentationml/2006/main">
  <p:tag name="AS_UNIQUEID" val="279"/>
</p:tagLst>
</file>

<file path=ppt/tags/tag466.xml><?xml version="1.0" encoding="utf-8"?>
<p:tagLst xmlns:p="http://schemas.openxmlformats.org/presentationml/2006/main">
  <p:tag name="AS_UNIQUEID" val="280"/>
</p:tagLst>
</file>

<file path=ppt/tags/tag467.xml><?xml version="1.0" encoding="utf-8"?>
<p:tagLst xmlns:p="http://schemas.openxmlformats.org/presentationml/2006/main">
  <p:tag name="AS_UNIQUEID" val="281"/>
</p:tagLst>
</file>

<file path=ppt/tags/tag468.xml><?xml version="1.0" encoding="utf-8"?>
<p:tagLst xmlns:p="http://schemas.openxmlformats.org/presentationml/2006/main">
  <p:tag name="AS_UNIQUEID" val="282"/>
</p:tagLst>
</file>

<file path=ppt/tags/tag469.xml><?xml version="1.0" encoding="utf-8"?>
<p:tagLst xmlns:p="http://schemas.openxmlformats.org/presentationml/2006/main">
  <p:tag name="AS_UNIQUEID" val="283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AS_UNIQUEID" val="284"/>
</p:tagLst>
</file>

<file path=ppt/tags/tag471.xml><?xml version="1.0" encoding="utf-8"?>
<p:tagLst xmlns:p="http://schemas.openxmlformats.org/presentationml/2006/main">
  <p:tag name="AS_UNIQUEID" val="285"/>
</p:tagLst>
</file>

<file path=ppt/tags/tag472.xml><?xml version="1.0" encoding="utf-8"?>
<p:tagLst xmlns:p="http://schemas.openxmlformats.org/presentationml/2006/main">
  <p:tag name="AS_UNIQUEID" val="286"/>
</p:tagLst>
</file>

<file path=ppt/tags/tag473.xml><?xml version="1.0" encoding="utf-8"?>
<p:tagLst xmlns:p="http://schemas.openxmlformats.org/presentationml/2006/main">
  <p:tag name="AS_UNIQUEID" val="269"/>
</p:tagLst>
</file>

<file path=ppt/tags/tag47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7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7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77.xml><?xml version="1.0" encoding="utf-8"?>
<p:tagLst xmlns:p="http://schemas.openxmlformats.org/presentationml/2006/main">
  <p:tag name="KSO_WM_UNIT_TABLE_BEAUTIFY" val="smartTable{f1ec8c51-c4cf-4237-b019-94e46aa37e12}"/>
  <p:tag name="TABLE_ENDDRAG_ORIGIN_RECT" val="936*314"/>
  <p:tag name="TABLE_ENDDRAG_RECT" val="10*206*936*314"/>
</p:tagLst>
</file>

<file path=ppt/tags/tag47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7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AS_UNIQUEID" val="371"/>
</p:tagLst>
</file>

<file path=ppt/tags/tag48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8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8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84.xml><?xml version="1.0" encoding="utf-8"?>
<p:tagLst xmlns:p="http://schemas.openxmlformats.org/presentationml/2006/main">
  <p:tag name="AS_UNIQUEID" val="457"/>
</p:tagLst>
</file>

<file path=ppt/tags/tag48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8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8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8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8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91.xml><?xml version="1.0" encoding="utf-8"?>
<p:tagLst xmlns:p="http://schemas.openxmlformats.org/presentationml/2006/main">
  <p:tag name="AS_UNIQUEID" val="276"/>
</p:tagLst>
</file>

<file path=ppt/tags/tag492.xml><?xml version="1.0" encoding="utf-8"?>
<p:tagLst xmlns:p="http://schemas.openxmlformats.org/presentationml/2006/main">
  <p:tag name="AS_UNIQUEID" val="277"/>
</p:tagLst>
</file>

<file path=ppt/tags/tag493.xml><?xml version="1.0" encoding="utf-8"?>
<p:tagLst xmlns:p="http://schemas.openxmlformats.org/presentationml/2006/main">
  <p:tag name="AS_UNIQUEID" val="291"/>
</p:tagLst>
</file>

<file path=ppt/tags/tag49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9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96.xml><?xml version="1.0" encoding="utf-8"?>
<p:tagLst xmlns:p="http://schemas.openxmlformats.org/presentationml/2006/main">
  <p:tag name="AS_UNIQUEID" val="277"/>
</p:tagLst>
</file>

<file path=ppt/tags/tag49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498.xml><?xml version="1.0" encoding="utf-8"?>
<p:tagLst xmlns:p="http://schemas.openxmlformats.org/presentationml/2006/main">
  <p:tag name="KSO_WM_UNIT_TABLE_BEAUTIFY" val="smartTable{95615394-4fd9-472e-bb3a-b9437db55728}"/>
  <p:tag name="TABLE_ENDDRAG_ORIGIN_RECT" val="960*275"/>
  <p:tag name="TABLE_ENDDRAG_RECT" val="0*159*960*275"/>
</p:tagLst>
</file>

<file path=ppt/tags/tag49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50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50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50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50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  <p:tag name="KSO_WM_SPECIAL_SOURCE" val="bdnull"/>
</p:tagLst>
</file>

<file path=ppt/tags/tag505.xml><?xml version="1.0" encoding="utf-8"?>
<p:tagLst xmlns:p="http://schemas.openxmlformats.org/presentationml/2006/main">
  <p:tag name="KSO_DOCER_TEMPLATE_OPEN_ONCE_MARK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3">
      <a:dk1>
        <a:sysClr val="windowText" lastClr="000000"/>
      </a:dk1>
      <a:lt1>
        <a:sysClr val="window" lastClr="FFFFFF"/>
      </a:lt1>
      <a:dk2>
        <a:srgbClr val="E0E3E8"/>
      </a:dk2>
      <a:lt2>
        <a:srgbClr val="FFFFFF"/>
      </a:lt2>
      <a:accent1>
        <a:srgbClr val="89929B"/>
      </a:accent1>
      <a:accent2>
        <a:srgbClr val="7E8690"/>
      </a:accent2>
      <a:accent3>
        <a:srgbClr val="737A84"/>
      </a:accent3>
      <a:accent4>
        <a:srgbClr val="676F79"/>
      </a:accent4>
      <a:accent5>
        <a:srgbClr val="5C636D"/>
      </a:accent5>
      <a:accent6>
        <a:srgbClr val="515762"/>
      </a:accent6>
      <a:hlink>
        <a:srgbClr val="658BD5"/>
      </a:hlink>
      <a:folHlink>
        <a:srgbClr val="A16AA5"/>
      </a:folHlink>
    </a:clrScheme>
    <a:fontScheme name="中国风">
      <a:majorFont>
        <a:latin typeface="Arial"/>
        <a:ea typeface="隶书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103">
      <a:dk1>
        <a:sysClr val="windowText" lastClr="000000"/>
      </a:dk1>
      <a:lt1>
        <a:sysClr val="window" lastClr="FFFFFF"/>
      </a:lt1>
      <a:dk2>
        <a:srgbClr val="E0E3E8"/>
      </a:dk2>
      <a:lt2>
        <a:srgbClr val="FFFFFF"/>
      </a:lt2>
      <a:accent1>
        <a:srgbClr val="89929B"/>
      </a:accent1>
      <a:accent2>
        <a:srgbClr val="7E8690"/>
      </a:accent2>
      <a:accent3>
        <a:srgbClr val="737A84"/>
      </a:accent3>
      <a:accent4>
        <a:srgbClr val="676F79"/>
      </a:accent4>
      <a:accent5>
        <a:srgbClr val="5C636D"/>
      </a:accent5>
      <a:accent6>
        <a:srgbClr val="515762"/>
      </a:accent6>
      <a:hlink>
        <a:srgbClr val="658BD5"/>
      </a:hlink>
      <a:folHlink>
        <a:srgbClr val="A16AA5"/>
      </a:folHlink>
    </a:clrScheme>
    <a:fontScheme name="中国风">
      <a:majorFont>
        <a:latin typeface="Arial"/>
        <a:ea typeface="隶书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3979</Words>
  <Application>WPS 演示</Application>
  <PresentationFormat>宽屏</PresentationFormat>
  <Paragraphs>487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Wingdings</vt:lpstr>
      <vt:lpstr>隶书</vt:lpstr>
      <vt:lpstr>汉仪尚巍手书W</vt:lpstr>
      <vt:lpstr>华文中宋</vt:lpstr>
      <vt:lpstr>仿宋</vt:lpstr>
      <vt:lpstr>楷体</vt:lpstr>
      <vt:lpstr>Calibri</vt:lpstr>
      <vt:lpstr>等线</vt:lpstr>
      <vt:lpstr>黑体</vt:lpstr>
      <vt:lpstr>Arial Unicode MS</vt:lpstr>
      <vt:lpstr>华文楷体</vt:lpstr>
      <vt:lpstr>方正宋刻本秀楷简体</vt:lpstr>
      <vt:lpstr>方正清刻本悦宋简体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小宇</cp:lastModifiedBy>
  <cp:revision>9</cp:revision>
  <dcterms:created xsi:type="dcterms:W3CDTF">2021-11-16T05:43:00Z</dcterms:created>
  <dcterms:modified xsi:type="dcterms:W3CDTF">2021-11-17T10:06:41Z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763C19CC677A4537B4FCCD190BE3771E</vt:lpwstr>
  </property>
</Properties>
</file>